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80" r:id="rId4"/>
    <p:sldId id="281" r:id="rId5"/>
    <p:sldId id="282" r:id="rId6"/>
    <p:sldId id="269" r:id="rId7"/>
    <p:sldId id="268" r:id="rId8"/>
    <p:sldId id="257" r:id="rId9"/>
    <p:sldId id="264" r:id="rId10"/>
    <p:sldId id="270" r:id="rId11"/>
    <p:sldId id="272" r:id="rId12"/>
    <p:sldId id="273" r:id="rId13"/>
    <p:sldId id="279" r:id="rId14"/>
    <p:sldId id="274" r:id="rId15"/>
    <p:sldId id="275" r:id="rId16"/>
    <p:sldId id="277" r:id="rId17"/>
    <p:sldId id="276" r:id="rId18"/>
    <p:sldId id="271" r:id="rId19"/>
    <p:sldId id="283" r:id="rId20"/>
    <p:sldId id="284" r:id="rId21"/>
    <p:sldId id="285" r:id="rId22"/>
    <p:sldId id="286" r:id="rId23"/>
    <p:sldId id="258" r:id="rId24"/>
    <p:sldId id="259" r:id="rId25"/>
    <p:sldId id="260" r:id="rId26"/>
    <p:sldId id="261" r:id="rId27"/>
    <p:sldId id="262" r:id="rId28"/>
    <p:sldId id="263" r:id="rId29"/>
    <p:sldId id="265" r:id="rId30"/>
    <p:sldId id="266" r:id="rId31"/>
  </p:sldIdLst>
  <p:sldSz cx="18288000" cy="10287000"/>
  <p:notesSz cx="6858000" cy="9144000"/>
  <p:embeddedFontLst>
    <p:embeddedFont>
      <p:font typeface="Source Han Sans KR" panose="020B0600000101010101" charset="-127"/>
      <p:regular r:id="rId32"/>
    </p:embeddedFont>
    <p:embeddedFont>
      <p:font typeface="Source Han Sans KR Bold" panose="020B0600000101010101" charset="-127"/>
      <p:regular r:id="rId33"/>
    </p:embeddedFont>
    <p:embeddedFont>
      <p:font typeface="Source Han Sans KR Medium" panose="020B0600000101010101" charset="-127"/>
      <p:regular r:id="rId34"/>
    </p:embeddedFont>
    <p:embeddedFont>
      <p:font typeface="Inter" panose="020B0600000101010101" charset="0"/>
      <p:regular r:id="rId35"/>
    </p:embeddedFont>
    <p:embeddedFont>
      <p:font typeface="Inter Bold" panose="020B0600000101010101" charset="0"/>
      <p:regular r:id="rId36"/>
    </p:embeddedFont>
    <p:embeddedFont>
      <p:font typeface="Inter Light" panose="020B0600000101010101" charset="0"/>
      <p:regular r:id="rId37"/>
    </p:embeddedFont>
    <p:embeddedFont>
      <p:font typeface="Inter Semi-Bold" panose="020B0600000101010101"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6AE"/>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35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1442456" y="3684890"/>
            <a:ext cx="15403088" cy="1715278"/>
          </a:xfrm>
          <a:prstGeom prst="rect">
            <a:avLst/>
          </a:prstGeom>
        </p:spPr>
        <p:txBody>
          <a:bodyPr wrap="square" lIns="0" tIns="0" rIns="0" bIns="0" rtlCol="0" anchor="t">
            <a:spAutoFit/>
          </a:bodyPr>
          <a:lstStyle/>
          <a:p>
            <a:pPr algn="ctr">
              <a:lnSpc>
                <a:spcPts val="14647"/>
              </a:lnSpc>
              <a:spcBef>
                <a:spcPct val="0"/>
              </a:spcBef>
            </a:pPr>
            <a:r>
              <a:rPr lang="ko-KR" altLang="en-US" sz="10462" b="1">
                <a:solidFill>
                  <a:srgbClr val="000000"/>
                </a:solidFill>
                <a:latin typeface="Inter Bold"/>
                <a:ea typeface="Inter Bold"/>
                <a:cs typeface="Inter Bold"/>
                <a:sym typeface="Inter Bold"/>
              </a:rPr>
              <a:t>시스템공학캡스톤디자인</a:t>
            </a:r>
            <a:endParaRPr lang="en-US" sz="10462" b="1" dirty="0">
              <a:solidFill>
                <a:srgbClr val="000000"/>
              </a:solidFill>
              <a:latin typeface="Inter Bold"/>
              <a:ea typeface="Inter Bold"/>
              <a:cs typeface="Inter Bold"/>
              <a:sym typeface="Inter Bold"/>
            </a:endParaRPr>
          </a:p>
        </p:txBody>
      </p:sp>
      <p:sp>
        <p:nvSpPr>
          <p:cNvPr id="6" name="TextBox 6"/>
          <p:cNvSpPr txBox="1"/>
          <p:nvPr/>
        </p:nvSpPr>
        <p:spPr>
          <a:xfrm>
            <a:off x="1028700" y="7897080"/>
            <a:ext cx="2247900" cy="341376"/>
          </a:xfrm>
          <a:prstGeom prst="rect">
            <a:avLst/>
          </a:prstGeom>
        </p:spPr>
        <p:txBody>
          <a:bodyPr wrap="square" lIns="0" tIns="0" rIns="0" bIns="0" rtlCol="0" anchor="t">
            <a:spAutoFit/>
          </a:bodyPr>
          <a:lstStyle/>
          <a:p>
            <a:pPr algn="l">
              <a:lnSpc>
                <a:spcPts val="2943"/>
              </a:lnSpc>
              <a:spcBef>
                <a:spcPct val="0"/>
              </a:spcBef>
            </a:pPr>
            <a:r>
              <a:rPr lang="ko-KR" altLang="en-US" sz="2102" b="1">
                <a:solidFill>
                  <a:srgbClr val="000000"/>
                </a:solidFill>
                <a:latin typeface="Inter Bold"/>
                <a:ea typeface="Inter Bold"/>
                <a:cs typeface="Inter Bold"/>
                <a:sym typeface="Inter Bold"/>
              </a:rPr>
              <a:t>인하공업전문대학</a:t>
            </a:r>
            <a:endParaRPr lang="en-US" sz="2102" b="1" dirty="0">
              <a:solidFill>
                <a:srgbClr val="000000"/>
              </a:solidFill>
              <a:latin typeface="Inter Bold"/>
              <a:ea typeface="Inter Bold"/>
              <a:cs typeface="Inter Bold"/>
              <a:sym typeface="Inter Bold"/>
            </a:endParaRPr>
          </a:p>
        </p:txBody>
      </p:sp>
      <p:sp>
        <p:nvSpPr>
          <p:cNvPr id="7" name="TextBox 7"/>
          <p:cNvSpPr txBox="1"/>
          <p:nvPr/>
        </p:nvSpPr>
        <p:spPr>
          <a:xfrm>
            <a:off x="15188324" y="978578"/>
            <a:ext cx="1933054" cy="328808"/>
          </a:xfrm>
          <a:prstGeom prst="rect">
            <a:avLst/>
          </a:prstGeom>
        </p:spPr>
        <p:txBody>
          <a:bodyPr lIns="0" tIns="0" rIns="0" bIns="0" rtlCol="0" anchor="t">
            <a:spAutoFit/>
          </a:bodyPr>
          <a:lstStyle/>
          <a:p>
            <a:pPr algn="ctr">
              <a:lnSpc>
                <a:spcPts val="2803"/>
              </a:lnSpc>
              <a:spcBef>
                <a:spcPct val="0"/>
              </a:spcBef>
            </a:pPr>
            <a:r>
              <a:rPr lang="ko-KR" altLang="en-US" sz="2002" b="1" dirty="0">
                <a:solidFill>
                  <a:srgbClr val="EBEEF0"/>
                </a:solidFill>
                <a:latin typeface="Inter Bold"/>
                <a:ea typeface="Inter Bold"/>
                <a:cs typeface="Inter Bold"/>
                <a:sym typeface="Inter Bold"/>
              </a:rPr>
              <a:t>개발일지</a:t>
            </a:r>
            <a:endParaRPr lang="en-US" sz="2002" b="1" dirty="0">
              <a:solidFill>
                <a:srgbClr val="EBEEF0"/>
              </a:solidFill>
              <a:latin typeface="Inter Bold"/>
              <a:ea typeface="Inter Bold"/>
              <a:cs typeface="Inter Bold"/>
              <a:sym typeface="Inter Bold"/>
            </a:endParaRPr>
          </a:p>
        </p:txBody>
      </p:sp>
      <p:sp>
        <p:nvSpPr>
          <p:cNvPr id="8" name="TextBox 8"/>
          <p:cNvSpPr txBox="1"/>
          <p:nvPr/>
        </p:nvSpPr>
        <p:spPr>
          <a:xfrm>
            <a:off x="1028700" y="8464852"/>
            <a:ext cx="4305300" cy="339901"/>
          </a:xfrm>
          <a:prstGeom prst="rect">
            <a:avLst/>
          </a:prstGeom>
        </p:spPr>
        <p:txBody>
          <a:bodyPr wrap="square" lIns="0" tIns="0" rIns="0" bIns="0" rtlCol="0" anchor="t">
            <a:spAutoFit/>
          </a:bodyPr>
          <a:lstStyle/>
          <a:p>
            <a:pPr algn="l">
              <a:lnSpc>
                <a:spcPts val="2943"/>
              </a:lnSpc>
              <a:spcBef>
                <a:spcPct val="0"/>
              </a:spcBef>
            </a:pPr>
            <a:r>
              <a:rPr lang="ko-KR" altLang="en-US" sz="2102" dirty="0">
                <a:solidFill>
                  <a:srgbClr val="000000"/>
                </a:solidFill>
                <a:latin typeface="Inter Light"/>
                <a:ea typeface="Inter Light"/>
                <a:cs typeface="Inter Light"/>
                <a:sym typeface="Inter Light"/>
              </a:rPr>
              <a:t>컴퓨터시스템공학과</a:t>
            </a:r>
            <a:r>
              <a:rPr lang="en-US" altLang="ko-KR" sz="2102" dirty="0">
                <a:solidFill>
                  <a:srgbClr val="000000"/>
                </a:solidFill>
                <a:latin typeface="Inter Light"/>
                <a:ea typeface="Inter Light"/>
                <a:cs typeface="Inter Light"/>
                <a:sym typeface="Inter Light"/>
              </a:rPr>
              <a:t>(</a:t>
            </a:r>
            <a:r>
              <a:rPr lang="ko-KR" altLang="en-US" sz="2102" dirty="0">
                <a:solidFill>
                  <a:srgbClr val="000000"/>
                </a:solidFill>
                <a:latin typeface="Inter Light"/>
                <a:ea typeface="Inter Light"/>
                <a:cs typeface="Inter Light"/>
                <a:sym typeface="Inter Light"/>
              </a:rPr>
              <a:t>심화과정</a:t>
            </a:r>
            <a:r>
              <a:rPr lang="en-US" altLang="ko-KR" sz="2102" dirty="0">
                <a:solidFill>
                  <a:srgbClr val="000000"/>
                </a:solidFill>
                <a:latin typeface="Inter Light"/>
                <a:ea typeface="Inter Light"/>
                <a:cs typeface="Inter Light"/>
                <a:sym typeface="Inter Light"/>
              </a:rPr>
              <a:t>)</a:t>
            </a:r>
            <a:endParaRPr lang="en-US" sz="2102" dirty="0">
              <a:solidFill>
                <a:srgbClr val="000000"/>
              </a:solidFill>
              <a:latin typeface="Inter Light"/>
              <a:ea typeface="Inter Light"/>
              <a:cs typeface="Inter Light"/>
              <a:sym typeface="Inter Light"/>
            </a:endParaRPr>
          </a:p>
        </p:txBody>
      </p:sp>
      <p:sp>
        <p:nvSpPr>
          <p:cNvPr id="9" name="TextBox 9"/>
          <p:cNvSpPr txBox="1"/>
          <p:nvPr/>
        </p:nvSpPr>
        <p:spPr>
          <a:xfrm>
            <a:off x="1028700" y="8902121"/>
            <a:ext cx="3219376" cy="339901"/>
          </a:xfrm>
          <a:prstGeom prst="rect">
            <a:avLst/>
          </a:prstGeom>
        </p:spPr>
        <p:txBody>
          <a:bodyPr lIns="0" tIns="0" rIns="0" bIns="0" rtlCol="0" anchor="t">
            <a:spAutoFit/>
          </a:bodyPr>
          <a:lstStyle/>
          <a:p>
            <a:pPr algn="l">
              <a:lnSpc>
                <a:spcPts val="2943"/>
              </a:lnSpc>
              <a:spcBef>
                <a:spcPct val="0"/>
              </a:spcBef>
            </a:pPr>
            <a:r>
              <a:rPr lang="en-US" sz="2102" dirty="0">
                <a:solidFill>
                  <a:srgbClr val="000000"/>
                </a:solidFill>
                <a:latin typeface="Inter Light"/>
                <a:ea typeface="Inter Light"/>
                <a:cs typeface="Inter Light"/>
                <a:sym typeface="Inter Light"/>
              </a:rPr>
              <a:t>202546002 </a:t>
            </a:r>
            <a:r>
              <a:rPr lang="ko-KR" altLang="en-US" sz="2102" dirty="0">
                <a:solidFill>
                  <a:srgbClr val="000000"/>
                </a:solidFill>
                <a:latin typeface="Inter Light"/>
                <a:ea typeface="Inter Light"/>
                <a:cs typeface="Inter Light"/>
                <a:sym typeface="Inter Light"/>
              </a:rPr>
              <a:t>정민혁</a:t>
            </a:r>
            <a:endParaRPr lang="en-US" sz="2102" dirty="0">
              <a:solidFill>
                <a:srgbClr val="000000"/>
              </a:solidFill>
              <a:latin typeface="Inter Light"/>
              <a:ea typeface="Inter Light"/>
              <a:cs typeface="Inter Light"/>
              <a:sym typeface="Inter Light"/>
            </a:endParaRP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ko-KR" altLang="en-US" sz="2300" dirty="0">
                <a:solidFill>
                  <a:srgbClr val="000000"/>
                </a:solidFill>
                <a:latin typeface="Source Han Sans KR"/>
                <a:ea typeface="Source Han Sans KR"/>
                <a:cs typeface="Source Han Sans KR"/>
                <a:sym typeface="Source Han Sans KR"/>
              </a:rPr>
              <a:t>리눅스 최적화 및 복원기능 개발</a:t>
            </a:r>
            <a:endParaRPr lang="en-US" sz="2300" dirty="0">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1256-73F5-D01E-C43C-AFCCDA3853E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ADD4-CD50-78DC-75A8-4ECE0BB5B393}"/>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1</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C7717FE7-2E40-CE1B-774E-2C3BB021128A}"/>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F30962-045D-2FFF-09F1-B5E40F360084}"/>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1A7DE8E-57BD-67A2-ECC5-5C71DABCDC69}"/>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AC6AD39-4A55-2EF1-A252-B0074F3C86CC}"/>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EE9A52B-08AB-7EC7-20FC-1825082094A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A6E70C5A-ED23-645D-D16D-70CE96551DFA}"/>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D7C4B99-A553-453A-F25C-A6B7BBC5D824}"/>
              </a:ext>
            </a:extLst>
          </p:cNvPr>
          <p:cNvSpPr txBox="1"/>
          <p:nvPr/>
        </p:nvSpPr>
        <p:spPr>
          <a:xfrm>
            <a:off x="1828800" y="4045200"/>
            <a:ext cx="9767176" cy="57505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08611AFD-560D-1984-3C2B-1842317617C6}"/>
              </a:ext>
            </a:extLst>
          </p:cNvPr>
          <p:cNvSpPr txBox="1"/>
          <p:nvPr/>
        </p:nvSpPr>
        <p:spPr>
          <a:xfrm>
            <a:off x="8991600" y="4045200"/>
            <a:ext cx="8686800" cy="2031325"/>
          </a:xfrm>
          <a:prstGeom prst="rect">
            <a:avLst/>
          </a:prstGeom>
          <a:noFill/>
        </p:spPr>
        <p:txBody>
          <a:bodyPr wrap="square" rtlCol="0">
            <a:spAutoFit/>
          </a:bodyPr>
          <a:lstStyle/>
          <a:p>
            <a:r>
              <a:rPr lang="ko-KR" altLang="en-US" sz="1800" b="1" dirty="0">
                <a:solidFill>
                  <a:srgbClr val="000000"/>
                </a:solidFill>
                <a:latin typeface="Source Han Sans KR Bold"/>
                <a:ea typeface="Source Han Sans KR Bold"/>
                <a:cs typeface="Source Han Sans KR Bold"/>
                <a:sym typeface="Source Han Sans KR Bold"/>
              </a:rPr>
              <a:t>가</a:t>
            </a:r>
            <a:r>
              <a:rPr lang="ko-KR" altLang="en-US" b="1" dirty="0">
                <a:solidFill>
                  <a:srgbClr val="000000"/>
                </a:solidFill>
                <a:latin typeface="Source Han Sans KR Bold"/>
                <a:ea typeface="Source Han Sans KR Bold"/>
                <a:cs typeface="Source Han Sans KR Bold"/>
                <a:sym typeface="Source Han Sans KR Bold"/>
              </a:rPr>
              <a:t>상환경에서 하는 이유 </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cs typeface="Source Han Sans KR Bold"/>
                <a:sym typeface="Source Han Sans KR Bold"/>
              </a:rPr>
              <a:t>	1. </a:t>
            </a:r>
            <a:r>
              <a:rPr lang="ko-KR" altLang="en-US" b="1" dirty="0">
                <a:solidFill>
                  <a:srgbClr val="000000"/>
                </a:solidFill>
                <a:latin typeface="Source Han Sans KR Bold"/>
                <a:ea typeface="Source Han Sans KR Bold"/>
                <a:cs typeface="Source Han Sans KR Bold"/>
                <a:sym typeface="Source Han Sans KR Bold"/>
              </a:rPr>
              <a:t>패키지 버전 불일치 문제 </a:t>
            </a:r>
            <a:r>
              <a:rPr lang="en-US" altLang="ko-KR"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이미 설치된 패키지 버전과 충돌가능성</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2. </a:t>
            </a:r>
            <a:r>
              <a:rPr lang="ko-KR" altLang="en-US" b="1" dirty="0">
                <a:solidFill>
                  <a:srgbClr val="000000"/>
                </a:solidFill>
                <a:latin typeface="Source Han Sans KR Bold"/>
                <a:ea typeface="Source Han Sans KR Bold"/>
                <a:sym typeface="Source Han Sans KR Bold"/>
              </a:rPr>
              <a:t>가상환경에서 버전을 고정해두면 이후 배호 시 버전 불일지 문제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3. </a:t>
            </a:r>
            <a:r>
              <a:rPr lang="ko-KR" altLang="en-US" b="1" dirty="0">
                <a:solidFill>
                  <a:srgbClr val="000000"/>
                </a:solidFill>
                <a:latin typeface="Source Han Sans KR Bold"/>
                <a:ea typeface="Source Han Sans KR Bold"/>
                <a:sym typeface="Source Han Sans KR Bold"/>
              </a:rPr>
              <a:t>개발 중 필요 없는 패키지</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누적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4. </a:t>
            </a:r>
            <a:r>
              <a:rPr lang="en-US" altLang="ko-KR" b="1" dirty="0" err="1">
                <a:solidFill>
                  <a:srgbClr val="000000"/>
                </a:solidFill>
                <a:latin typeface="Source Han Sans KR Bold"/>
                <a:ea typeface="Source Han Sans KR Bold"/>
                <a:sym typeface="Source Han Sans KR Bold"/>
              </a:rPr>
              <a:t>sudo</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명령을 이용하거나 설정 변경 하며 개발 중 실수로 중요한 파일 변경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a:t>
            </a:r>
          </a:p>
          <a:p>
            <a:r>
              <a:rPr lang="ko-KR" altLang="en-US" b="1" dirty="0">
                <a:solidFill>
                  <a:srgbClr val="000000"/>
                </a:solidFill>
                <a:latin typeface="Source Han Sans KR Bold"/>
                <a:ea typeface="Source Han Sans KR Bold"/>
                <a:sym typeface="Source Han Sans KR Bold"/>
              </a:rPr>
              <a:t>가상환경에서 개발 후 최종적으로는 실제 환경에서 실행 테스트 예정</a:t>
            </a:r>
            <a:endParaRPr lang="ko-KR" altLang="en-US" dirty="0"/>
          </a:p>
        </p:txBody>
      </p:sp>
    </p:spTree>
    <p:extLst>
      <p:ext uri="{BB962C8B-B14F-4D97-AF65-F5344CB8AC3E}">
        <p14:creationId xmlns:p14="http://schemas.microsoft.com/office/powerpoint/2010/main" val="17724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5D2E-CAE7-F61F-8736-88F727854137}"/>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EC93DD2-1842-DB86-FBD8-48C52073A8F4}"/>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6FF973CC-FECF-CD66-F6CB-03FE225AE47A}"/>
              </a:ext>
            </a:extLst>
          </p:cNvPr>
          <p:cNvGraphicFramePr>
            <a:graphicFrameLocks noGrp="1"/>
          </p:cNvGraphicFramePr>
          <p:nvPr>
            <p:extLst>
              <p:ext uri="{D42A27DB-BD31-4B8C-83A1-F6EECF244321}">
                <p14:modId xmlns:p14="http://schemas.microsoft.com/office/powerpoint/2010/main" val="382971784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solidFill>
                      <a:srgbClr val="A2A6AE"/>
                    </a:solidFill>
                  </a:tcPr>
                </a:tc>
                <a:tc>
                  <a:txBody>
                    <a:bodyPr/>
                    <a:lstStyle/>
                    <a:p>
                      <a:pPr latinLnBrk="1"/>
                      <a:r>
                        <a:rPr lang="ko-KR" altLang="en-US" dirty="0"/>
                        <a:t>개발 내용</a:t>
                      </a:r>
                    </a:p>
                  </a:txBody>
                  <a:tcPr>
                    <a:solidFill>
                      <a:srgbClr val="A2A6AE"/>
                    </a:solidFill>
                  </a:tcPr>
                </a:tc>
                <a:tc>
                  <a:txBody>
                    <a:bodyPr/>
                    <a:lstStyle/>
                    <a:p>
                      <a:pPr latinLnBrk="1"/>
                      <a:r>
                        <a:rPr lang="ko-KR" altLang="en-US" dirty="0"/>
                        <a:t>개발 상태</a:t>
                      </a:r>
                    </a:p>
                  </a:txBody>
                  <a:tcPr>
                    <a:solidFill>
                      <a:srgbClr val="A2A6AE"/>
                    </a:solidFill>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270030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F4E-0581-B6AF-9FF6-AAA25E635D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6EA7C49-10A6-E92C-03BF-DF9A321A7800}"/>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DE6D7018-163F-A9EE-8311-61F047C37F1D}"/>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9CCF59A4-3961-B499-0883-D9C22615DD36}"/>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E84D3E08-2981-A40E-6D11-41E4164A608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3310125D-CA64-E3C2-F4E5-0BF2E88DA780}"/>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DBD1E4AF-0F20-90D9-6758-87B110740E2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5FCD55F-BB03-A1BF-69B2-A6C7778EE12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D28134BB-2688-74DD-4EE5-7826C288C4E6}"/>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endParaRPr lang="en-US" altLang="ko-KR"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b="1" dirty="0">
                <a:solidFill>
                  <a:srgbClr val="000000"/>
                </a:solidFill>
                <a:latin typeface="Source Han Sans KR Bold"/>
                <a:ea typeface="Source Han Sans KR Bold"/>
                <a:cs typeface="Source Han Sans KR Bold"/>
                <a:sym typeface="Source Han Sans KR Bold"/>
              </a:rPr>
              <a:t> config_builder.py #</a:t>
            </a:r>
            <a:r>
              <a:rPr lang="ko-KR" altLang="en-US" b="1" dirty="0">
                <a:solidFill>
                  <a:srgbClr val="000000"/>
                </a:solidFill>
                <a:latin typeface="Source Han Sans KR Bold"/>
                <a:ea typeface="Source Han Sans KR Bold"/>
                <a:cs typeface="Source Han Sans KR Bold"/>
                <a:sym typeface="Source Han Sans KR Bold"/>
              </a:rPr>
              <a:t>정보수집 함수 </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현재 시스템의 환경정보를 가져오는 파일</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추가</a:t>
            </a:r>
            <a:r>
              <a:rPr lang="en-US" altLang="ko-KR" b="1" dirty="0">
                <a:solidFill>
                  <a:srgbClr val="000000"/>
                </a:solidFill>
                <a:latin typeface="Source Han Sans KR Bold"/>
                <a:ea typeface="Source Han Sans KR Bold"/>
                <a:cs typeface="Source Han Sans KR Bold"/>
                <a:sym typeface="Source Han Sans KR Bold"/>
              </a:rPr>
              <a:t>)</a:t>
            </a:r>
            <a:endParaRPr lang="ko-KR" altLang="en-US"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F7021635-15A3-E077-1D12-0509CB0C6978}"/>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1765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283E-8E8D-6315-7DD9-607DDE262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EE916D-F4BD-FAF9-A136-43034AC0A0A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B2F0A224-7289-F44D-8841-BBD7518C1288}"/>
              </a:ext>
            </a:extLst>
          </p:cNvPr>
          <p:cNvGrpSpPr/>
          <p:nvPr/>
        </p:nvGrpSpPr>
        <p:grpSpPr>
          <a:xfrm>
            <a:off x="9829800" y="1028700"/>
            <a:ext cx="7429500" cy="8229600"/>
            <a:chOff x="0" y="0"/>
            <a:chExt cx="1507960" cy="1274980"/>
          </a:xfrm>
        </p:grpSpPr>
        <p:sp>
          <p:nvSpPr>
            <p:cNvPr id="4" name="Freeform 4">
              <a:extLst>
                <a:ext uri="{FF2B5EF4-FFF2-40B4-BE49-F238E27FC236}">
                  <a16:creationId xmlns:a16="http://schemas.microsoft.com/office/drawing/2014/main" id="{B865C5DB-1694-6168-797A-CCC066D3C547}"/>
                </a:ext>
              </a:extLst>
            </p:cNvPr>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10" name="TextBox 10">
            <a:extLst>
              <a:ext uri="{FF2B5EF4-FFF2-40B4-BE49-F238E27FC236}">
                <a16:creationId xmlns:a16="http://schemas.microsoft.com/office/drawing/2014/main" id="{E5E1C2E9-04A6-5D2F-05F1-1E291303EA5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8E92E89-9199-CFD3-CC4C-5EFC73DD1AF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필요한 정보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28" name="TextBox 27">
            <a:extLst>
              <a:ext uri="{FF2B5EF4-FFF2-40B4-BE49-F238E27FC236}">
                <a16:creationId xmlns:a16="http://schemas.microsoft.com/office/drawing/2014/main" id="{08FB1D2A-C836-C027-672E-DE4550FE556E}"/>
              </a:ext>
            </a:extLst>
          </p:cNvPr>
          <p:cNvSpPr txBox="1"/>
          <p:nvPr/>
        </p:nvSpPr>
        <p:spPr>
          <a:xfrm>
            <a:off x="762000" y="2234980"/>
            <a:ext cx="8632146" cy="7017306"/>
          </a:xfrm>
          <a:prstGeom prst="rect">
            <a:avLst/>
          </a:prstGeom>
          <a:noFill/>
        </p:spPr>
        <p:txBody>
          <a:bodyPr wrap="square" rtlCol="0">
            <a:spAutoFit/>
          </a:bodyPr>
          <a:lstStyle/>
          <a:p>
            <a:pPr>
              <a:buNone/>
            </a:pPr>
            <a:r>
              <a:rPr lang="en-US" altLang="ko-KR" b="1" dirty="0"/>
              <a:t>1. </a:t>
            </a:r>
            <a:r>
              <a:rPr lang="ko-KR" altLang="en-US" b="1" dirty="0"/>
              <a:t>시스템 최적화</a:t>
            </a:r>
            <a:r>
              <a:rPr lang="en-US" altLang="ko-KR" b="1" dirty="0"/>
              <a:t>(Optimizer) </a:t>
            </a:r>
            <a:r>
              <a:rPr lang="ko-KR" altLang="en-US" b="1" dirty="0"/>
              <a:t>관련 설정</a:t>
            </a:r>
          </a:p>
          <a:p>
            <a:pPr lvl="1">
              <a:buFont typeface="Arial" panose="020B0604020202020204" pitchFamily="34" charset="0"/>
              <a:buChar char="•"/>
            </a:pPr>
            <a:r>
              <a:rPr lang="en-US" altLang="ko-KR" b="1" dirty="0"/>
              <a:t>CPU </a:t>
            </a:r>
            <a:r>
              <a:rPr lang="ko-KR" altLang="en-US" b="1" dirty="0"/>
              <a:t>최적화 설정</a:t>
            </a:r>
            <a:r>
              <a:rPr lang="en-US" altLang="ko-KR" dirty="0"/>
              <a:t>: CPU </a:t>
            </a:r>
            <a:r>
              <a:rPr lang="ko-KR" altLang="en-US" dirty="0"/>
              <a:t>성능을 최대화하거나 특정 프로세스를 최적화할 수 있는 설정</a:t>
            </a:r>
            <a:r>
              <a:rPr lang="en-US" altLang="ko-KR" dirty="0"/>
              <a:t>.</a:t>
            </a:r>
          </a:p>
          <a:p>
            <a:pPr lvl="1">
              <a:buFont typeface="Arial" panose="020B0604020202020204" pitchFamily="34" charset="0"/>
              <a:buChar char="•"/>
            </a:pPr>
            <a:r>
              <a:rPr lang="ko-KR" altLang="en-US" b="1" dirty="0"/>
              <a:t>메모리 최적화 설정</a:t>
            </a:r>
            <a:r>
              <a:rPr lang="en-US" altLang="ko-KR" dirty="0"/>
              <a:t>: </a:t>
            </a:r>
            <a:r>
              <a:rPr lang="ko-KR" altLang="en-US" dirty="0"/>
              <a:t>캐시 크기</a:t>
            </a:r>
            <a:r>
              <a:rPr lang="en-US" altLang="ko-KR" dirty="0"/>
              <a:t>, </a:t>
            </a:r>
            <a:r>
              <a:rPr lang="ko-KR" altLang="en-US" dirty="0"/>
              <a:t>메모리 부족 상황에 대한 설정</a:t>
            </a:r>
            <a:r>
              <a:rPr lang="en-US" altLang="ko-KR" dirty="0"/>
              <a:t>.</a:t>
            </a:r>
          </a:p>
          <a:p>
            <a:pPr lvl="1">
              <a:buFont typeface="Arial" panose="020B0604020202020204" pitchFamily="34" charset="0"/>
              <a:buChar char="•"/>
            </a:pPr>
            <a:r>
              <a:rPr lang="ko-KR" altLang="en-US" b="1" dirty="0"/>
              <a:t>디스크 최적화 설정</a:t>
            </a:r>
            <a:r>
              <a:rPr lang="en-US" altLang="ko-KR" dirty="0"/>
              <a:t>: </a:t>
            </a:r>
            <a:r>
              <a:rPr lang="ko-KR" altLang="en-US" dirty="0"/>
              <a:t>디스크 </a:t>
            </a:r>
            <a:r>
              <a:rPr lang="en-US" altLang="ko-KR" dirty="0"/>
              <a:t>I/O </a:t>
            </a:r>
            <a:r>
              <a:rPr lang="ko-KR" altLang="en-US" dirty="0"/>
              <a:t>성능을 최적화하거나 특정 디스크 경로의 사용량을 제어</a:t>
            </a:r>
            <a:r>
              <a:rPr lang="en-US" altLang="ko-KR" dirty="0"/>
              <a:t>.</a:t>
            </a:r>
          </a:p>
          <a:p>
            <a:pPr lvl="1">
              <a:buFont typeface="Arial" panose="020B0604020202020204" pitchFamily="34" charset="0"/>
              <a:buChar char="•"/>
            </a:pPr>
            <a:r>
              <a:rPr lang="ko-KR" altLang="en-US" b="1" dirty="0"/>
              <a:t>네트워크 최적화 설정</a:t>
            </a:r>
            <a:r>
              <a:rPr lang="en-US" altLang="ko-KR" dirty="0"/>
              <a:t>: </a:t>
            </a:r>
            <a:r>
              <a:rPr lang="ko-KR" altLang="en-US" dirty="0"/>
              <a:t>네트워크 트래픽 최적화</a:t>
            </a:r>
            <a:r>
              <a:rPr lang="en-US" altLang="ko-KR" dirty="0"/>
              <a:t>, </a:t>
            </a:r>
            <a:r>
              <a:rPr lang="ko-KR" altLang="en-US" dirty="0"/>
              <a:t>대역폭 관리 등</a:t>
            </a:r>
            <a:r>
              <a:rPr lang="en-US" altLang="ko-KR" dirty="0"/>
              <a:t>.</a:t>
            </a:r>
          </a:p>
          <a:p>
            <a:pPr lvl="1">
              <a:buFont typeface="Arial" panose="020B0604020202020204" pitchFamily="34" charset="0"/>
              <a:buChar char="•"/>
            </a:pPr>
            <a:r>
              <a:rPr lang="ko-KR" altLang="en-US" b="1" dirty="0"/>
              <a:t>배터리 절약 모드</a:t>
            </a:r>
            <a:r>
              <a:rPr lang="en-US" altLang="ko-KR" dirty="0"/>
              <a:t>: </a:t>
            </a:r>
            <a:r>
              <a:rPr lang="ko-KR" altLang="en-US" dirty="0"/>
              <a:t>리소스가 제한적인 환경에서 배터리 절약 모드를 위한 설정</a:t>
            </a:r>
            <a:r>
              <a:rPr lang="en-US" altLang="ko-KR" dirty="0"/>
              <a:t>.</a:t>
            </a:r>
          </a:p>
          <a:p>
            <a:pPr lvl="1">
              <a:buFont typeface="Arial" panose="020B0604020202020204" pitchFamily="34" charset="0"/>
              <a:buChar char="•"/>
            </a:pPr>
            <a:r>
              <a:rPr lang="ko-KR" altLang="en-US" b="1" dirty="0"/>
              <a:t>최적화 주기</a:t>
            </a:r>
            <a:r>
              <a:rPr lang="en-US" altLang="ko-KR" dirty="0"/>
              <a:t>: </a:t>
            </a:r>
            <a:r>
              <a:rPr lang="ko-KR" altLang="en-US" dirty="0"/>
              <a:t>얼마나 자주 최적화를 실행할지 주기 설정</a:t>
            </a:r>
            <a:r>
              <a:rPr lang="en-US" altLang="ko-KR" dirty="0"/>
              <a:t>.</a:t>
            </a:r>
          </a:p>
          <a:p>
            <a:pPr>
              <a:buNone/>
            </a:pPr>
            <a:r>
              <a:rPr lang="en-US" altLang="ko-KR" b="1" dirty="0"/>
              <a:t>2. </a:t>
            </a:r>
            <a:r>
              <a:rPr lang="ko-KR" altLang="en-US" b="1" dirty="0"/>
              <a:t>복원</a:t>
            </a:r>
            <a:r>
              <a:rPr lang="en-US" altLang="ko-KR" b="1" dirty="0"/>
              <a:t>(Restore) </a:t>
            </a:r>
            <a:r>
              <a:rPr lang="ko-KR" altLang="en-US" b="1" dirty="0"/>
              <a:t>관련 설정</a:t>
            </a:r>
          </a:p>
          <a:p>
            <a:pPr lvl="1">
              <a:buFont typeface="Arial" panose="020B0604020202020204" pitchFamily="34" charset="0"/>
              <a:buChar char="•"/>
            </a:pPr>
            <a:r>
              <a:rPr lang="ko-KR" altLang="en-US" b="1" dirty="0"/>
              <a:t>자동 백업 설정</a:t>
            </a:r>
            <a:r>
              <a:rPr lang="en-US" altLang="ko-KR" dirty="0"/>
              <a:t>: </a:t>
            </a:r>
            <a:r>
              <a:rPr lang="ko-KR" altLang="en-US" dirty="0"/>
              <a:t>시스템이나 데이터의 자동 백업 주기</a:t>
            </a:r>
            <a:r>
              <a:rPr lang="en-US" altLang="ko-KR" dirty="0"/>
              <a:t>, </a:t>
            </a:r>
            <a:r>
              <a:rPr lang="ko-KR" altLang="en-US" dirty="0"/>
              <a:t>백업 대상 경로 설정</a:t>
            </a:r>
            <a:r>
              <a:rPr lang="en-US" altLang="ko-KR" dirty="0"/>
              <a:t>.</a:t>
            </a:r>
          </a:p>
          <a:p>
            <a:pPr lvl="1">
              <a:buFont typeface="Arial" panose="020B0604020202020204" pitchFamily="34" charset="0"/>
              <a:buChar char="•"/>
            </a:pPr>
            <a:r>
              <a:rPr lang="ko-KR" altLang="en-US" b="1" dirty="0"/>
              <a:t>백업 파일 저장 경로</a:t>
            </a:r>
            <a:r>
              <a:rPr lang="en-US" altLang="ko-KR" dirty="0"/>
              <a:t>: </a:t>
            </a:r>
            <a:r>
              <a:rPr lang="ko-KR" altLang="en-US" dirty="0"/>
              <a:t>백업 파일이 저장될 디렉터리 또는 네트워크 위치</a:t>
            </a:r>
            <a:r>
              <a:rPr lang="en-US" altLang="ko-KR" dirty="0"/>
              <a:t>.</a:t>
            </a:r>
          </a:p>
          <a:p>
            <a:pPr lvl="1">
              <a:buFont typeface="Arial" panose="020B0604020202020204" pitchFamily="34" charset="0"/>
              <a:buChar char="•"/>
            </a:pPr>
            <a:r>
              <a:rPr lang="ko-KR" altLang="en-US" b="1" dirty="0"/>
              <a:t>백업 형식</a:t>
            </a:r>
            <a:r>
              <a:rPr lang="en-US" altLang="ko-KR" dirty="0"/>
              <a:t>: </a:t>
            </a:r>
            <a:r>
              <a:rPr lang="ko-KR" altLang="en-US" dirty="0"/>
              <a:t>압축된 형식이나 디스크 이미지 형식 등 복원할 수 있는 형식</a:t>
            </a:r>
            <a:r>
              <a:rPr lang="en-US" altLang="ko-KR" dirty="0"/>
              <a:t>.</a:t>
            </a:r>
          </a:p>
          <a:p>
            <a:pPr lvl="1">
              <a:buFont typeface="Arial" panose="020B0604020202020204" pitchFamily="34" charset="0"/>
              <a:buChar char="•"/>
            </a:pPr>
            <a:r>
              <a:rPr lang="ko-KR" altLang="en-US" b="1" dirty="0"/>
              <a:t>복원 주기</a:t>
            </a:r>
            <a:r>
              <a:rPr lang="en-US" altLang="ko-KR" dirty="0"/>
              <a:t>: </a:t>
            </a:r>
            <a:r>
              <a:rPr lang="ko-KR" altLang="en-US" dirty="0"/>
              <a:t>시스템 복원이 필요한 주기 또는 이벤트</a:t>
            </a:r>
            <a:r>
              <a:rPr lang="en-US" altLang="ko-KR" dirty="0"/>
              <a:t>.</a:t>
            </a:r>
          </a:p>
          <a:p>
            <a:pPr lvl="1">
              <a:buFont typeface="Arial" panose="020B0604020202020204" pitchFamily="34" charset="0"/>
              <a:buChar char="•"/>
            </a:pPr>
            <a:r>
              <a:rPr lang="ko-KR" altLang="en-US" b="1" dirty="0"/>
              <a:t>복원 포인트 설정</a:t>
            </a:r>
            <a:r>
              <a:rPr lang="en-US" altLang="ko-KR" dirty="0"/>
              <a:t>: </a:t>
            </a:r>
            <a:r>
              <a:rPr lang="ko-KR" altLang="en-US" dirty="0"/>
              <a:t>어떤 시점으로 시스템을 복원할 것인지에 대한 설정</a:t>
            </a:r>
            <a:r>
              <a:rPr lang="en-US" altLang="ko-KR" dirty="0"/>
              <a:t>.</a:t>
            </a:r>
          </a:p>
          <a:p>
            <a:pPr>
              <a:buNone/>
            </a:pPr>
            <a:r>
              <a:rPr lang="en-US" altLang="ko-KR" b="1" dirty="0"/>
              <a:t>3. </a:t>
            </a:r>
            <a:r>
              <a:rPr lang="ko-KR" altLang="en-US" b="1" dirty="0"/>
              <a:t>시스템 정보</a:t>
            </a:r>
          </a:p>
          <a:p>
            <a:pPr lvl="1">
              <a:buFont typeface="Arial" panose="020B0604020202020204" pitchFamily="34" charset="0"/>
              <a:buChar char="•"/>
            </a:pPr>
            <a:r>
              <a:rPr lang="ko-KR" altLang="en-US" b="1" dirty="0"/>
              <a:t>시스템 정보</a:t>
            </a:r>
            <a:r>
              <a:rPr lang="en-US" altLang="ko-KR" dirty="0"/>
              <a:t>: </a:t>
            </a:r>
            <a:r>
              <a:rPr lang="ko-KR" altLang="en-US" dirty="0"/>
              <a:t>운영 체제</a:t>
            </a:r>
            <a:r>
              <a:rPr lang="en-US" altLang="ko-KR" dirty="0"/>
              <a:t>, </a:t>
            </a:r>
            <a:r>
              <a:rPr lang="ko-KR" altLang="en-US" dirty="0"/>
              <a:t>아키텍처</a:t>
            </a:r>
            <a:r>
              <a:rPr lang="en-US" altLang="ko-KR" dirty="0"/>
              <a:t>, CPU </a:t>
            </a:r>
            <a:r>
              <a:rPr lang="ko-KR" altLang="en-US" dirty="0"/>
              <a:t>코어 수</a:t>
            </a:r>
            <a:r>
              <a:rPr lang="en-US" altLang="ko-KR" dirty="0"/>
              <a:t>, </a:t>
            </a:r>
            <a:r>
              <a:rPr lang="ko-KR" altLang="en-US" dirty="0"/>
              <a:t>메모리 용량</a:t>
            </a:r>
            <a:r>
              <a:rPr lang="en-US" altLang="ko-KR" dirty="0"/>
              <a:t>, </a:t>
            </a:r>
            <a:r>
              <a:rPr lang="ko-KR" altLang="en-US" dirty="0"/>
              <a:t>네트워크 인터페이스 등 시스템 상태 정보</a:t>
            </a:r>
            <a:r>
              <a:rPr lang="en-US" altLang="ko-KR" dirty="0"/>
              <a:t>.</a:t>
            </a:r>
          </a:p>
          <a:p>
            <a:pPr lvl="1">
              <a:buFont typeface="Arial" panose="020B0604020202020204" pitchFamily="34" charset="0"/>
              <a:buChar char="•"/>
            </a:pPr>
            <a:r>
              <a:rPr lang="ko-KR" altLang="en-US" b="1" dirty="0"/>
              <a:t>파일 시스템 정보</a:t>
            </a:r>
            <a:r>
              <a:rPr lang="en-US" altLang="ko-KR" dirty="0"/>
              <a:t>: </a:t>
            </a:r>
            <a:r>
              <a:rPr lang="ko-KR" altLang="en-US" dirty="0"/>
              <a:t>주요 디스크 파티션 사용량</a:t>
            </a:r>
            <a:r>
              <a:rPr lang="en-US" altLang="ko-KR" dirty="0"/>
              <a:t>, </a:t>
            </a:r>
            <a:r>
              <a:rPr lang="ko-KR" altLang="en-US" dirty="0"/>
              <a:t>파일 시스템 종류 등</a:t>
            </a:r>
            <a:r>
              <a:rPr lang="en-US" altLang="ko-KR" dirty="0"/>
              <a:t>.</a:t>
            </a:r>
          </a:p>
          <a:p>
            <a:pPr>
              <a:buNone/>
            </a:pPr>
            <a:r>
              <a:rPr lang="en-US" altLang="ko-KR" b="1" dirty="0"/>
              <a:t>4. </a:t>
            </a:r>
            <a:r>
              <a:rPr lang="ko-KR" altLang="en-US" b="1" dirty="0"/>
              <a:t>기타 추가적인 기능</a:t>
            </a:r>
          </a:p>
          <a:p>
            <a:pPr lvl="1">
              <a:buFont typeface="Arial" panose="020B0604020202020204" pitchFamily="34" charset="0"/>
              <a:buChar char="•"/>
            </a:pPr>
            <a:r>
              <a:rPr lang="ko-KR" altLang="en-US" b="1" dirty="0"/>
              <a:t>로그 관리 설정</a:t>
            </a:r>
            <a:r>
              <a:rPr lang="en-US" altLang="ko-KR" dirty="0"/>
              <a:t>: </a:t>
            </a:r>
            <a:r>
              <a:rPr lang="ko-KR" altLang="en-US" dirty="0"/>
              <a:t>최적화 및 복원 과정에서 발생하는 로그를 기록하고 관리하는 설정</a:t>
            </a:r>
            <a:r>
              <a:rPr lang="en-US" altLang="ko-KR" dirty="0"/>
              <a:t>.</a:t>
            </a:r>
          </a:p>
          <a:p>
            <a:pPr lvl="1">
              <a:buFont typeface="Arial" panose="020B0604020202020204" pitchFamily="34" charset="0"/>
              <a:buChar char="•"/>
            </a:pPr>
            <a:r>
              <a:rPr lang="ko-KR" altLang="en-US" b="1" dirty="0"/>
              <a:t>알림 설정</a:t>
            </a:r>
            <a:r>
              <a:rPr lang="en-US" altLang="ko-KR" dirty="0"/>
              <a:t>: </a:t>
            </a:r>
            <a:r>
              <a:rPr lang="ko-KR" altLang="en-US" dirty="0"/>
              <a:t>최적화 및 복원 작업이 완료되거나 실패했을 때 알림을 받을 설정</a:t>
            </a:r>
            <a:r>
              <a:rPr lang="en-US" altLang="ko-KR" dirty="0"/>
              <a:t>.</a:t>
            </a:r>
          </a:p>
          <a:p>
            <a:pPr lvl="1">
              <a:buFont typeface="Arial" panose="020B0604020202020204" pitchFamily="34" charset="0"/>
              <a:buChar char="•"/>
            </a:pPr>
            <a:r>
              <a:rPr lang="ko-KR" altLang="en-US" b="1" dirty="0"/>
              <a:t>사용자 정의 설정</a:t>
            </a:r>
            <a:r>
              <a:rPr lang="en-US" altLang="ko-KR" dirty="0"/>
              <a:t>: </a:t>
            </a:r>
            <a:r>
              <a:rPr lang="ko-KR" altLang="en-US" dirty="0"/>
              <a:t>특정 사용자가 요구하는 추가적인 시스템 설정</a:t>
            </a:r>
            <a:r>
              <a:rPr lang="en-US" altLang="ko-KR" dirty="0"/>
              <a:t>.</a:t>
            </a:r>
          </a:p>
          <a:p>
            <a:endParaRPr lang="en-US" altLang="ko-KR" dirty="0"/>
          </a:p>
        </p:txBody>
      </p:sp>
    </p:spTree>
    <p:extLst>
      <p:ext uri="{BB962C8B-B14F-4D97-AF65-F5344CB8AC3E}">
        <p14:creationId xmlns:p14="http://schemas.microsoft.com/office/powerpoint/2010/main" val="43573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295DA-E56C-1E2A-9FCC-C8BA0E5B73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5D06F-8BEE-EF48-F821-43323A1089D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E01CAF8-1CC7-ECD5-AFDD-83086F492F3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7A15E1D-65B2-2BF9-D6E9-8D93F72D825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9D782B6-718D-A7BA-ABD0-4ED6A7B6815A}"/>
              </a:ext>
            </a:extLst>
          </p:cNvPr>
          <p:cNvSpPr txBox="1"/>
          <p:nvPr/>
        </p:nvSpPr>
        <p:spPr>
          <a:xfrm>
            <a:off x="9780910" y="3773499"/>
            <a:ext cx="6730975" cy="1262140"/>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Platform : </a:t>
            </a:r>
            <a:r>
              <a:rPr lang="ko-KR" altLang="en-US" dirty="0">
                <a:solidFill>
                  <a:srgbClr val="000000"/>
                </a:solidFill>
                <a:latin typeface="Source Han Sans KR"/>
                <a:ea typeface="Source Han Sans KR"/>
                <a:cs typeface="Source Han Sans KR"/>
                <a:sym typeface="Source Han Sans KR"/>
              </a:rPr>
              <a:t>시스템에 접근하기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dirty="0">
                <a:solidFill>
                  <a:srgbClr val="000000"/>
                </a:solidFill>
                <a:latin typeface="Source Han Sans KR"/>
                <a:ea typeface="Source Han Sans KR"/>
                <a:cs typeface="Source Han Sans KR"/>
                <a:sym typeface="Source Han Sans KR"/>
              </a:rPr>
              <a:t>Json : </a:t>
            </a:r>
            <a:r>
              <a:rPr lang="en-US"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저장하기 때문에 </a:t>
            </a:r>
            <a:r>
              <a:rPr lang="en-US" altLang="ko-KR" dirty="0" err="1">
                <a:solidFill>
                  <a:srgbClr val="000000"/>
                </a:solidFill>
                <a:latin typeface="Source Han Sans KR"/>
                <a:ea typeface="Source Han Sans KR"/>
                <a:cs typeface="Source Han Sans KR"/>
                <a:sym typeface="Source Han Sans KR"/>
              </a:rPr>
              <a:t>json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형식으로 저장하기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Psutil</a:t>
            </a:r>
            <a:r>
              <a:rPr lang="en-US" sz="1800" dirty="0">
                <a:solidFill>
                  <a:srgbClr val="000000"/>
                </a:solidFill>
                <a:latin typeface="Source Han Sans KR"/>
                <a:ea typeface="Source Han Sans KR"/>
                <a:cs typeface="Source Han Sans KR"/>
                <a:sym typeface="Source Han Sans KR"/>
              </a:rPr>
              <a:t> : </a:t>
            </a:r>
            <a:r>
              <a:rPr lang="en-US"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메모리 등 시스템 자원을 확인하는 라이브러리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Path : </a:t>
            </a:r>
            <a:r>
              <a:rPr lang="ko-KR" altLang="en-US" sz="1800" dirty="0">
                <a:solidFill>
                  <a:srgbClr val="000000"/>
                </a:solidFill>
                <a:latin typeface="Source Han Sans KR"/>
                <a:ea typeface="Source Han Sans KR"/>
                <a:cs typeface="Source Han Sans KR"/>
                <a:sym typeface="Source Han Sans KR"/>
              </a:rPr>
              <a:t>파일 경로를 효율적으로 관리하기 위한 객체</a:t>
            </a:r>
            <a:endParaRPr lang="en-US"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9F04A84B-2D61-A0F9-AF04-A659BA10C2DE}"/>
              </a:ext>
            </a:extLst>
          </p:cNvPr>
          <p:cNvSpPr txBox="1"/>
          <p:nvPr/>
        </p:nvSpPr>
        <p:spPr>
          <a:xfrm>
            <a:off x="9780910" y="3269825"/>
            <a:ext cx="905321" cy="300339"/>
          </a:xfrm>
          <a:prstGeom prst="rect">
            <a:avLst/>
          </a:prstGeom>
        </p:spPr>
        <p:txBody>
          <a:bodyPr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9" name="TextBox 9">
            <a:extLst>
              <a:ext uri="{FF2B5EF4-FFF2-40B4-BE49-F238E27FC236}">
                <a16:creationId xmlns:a16="http://schemas.microsoft.com/office/drawing/2014/main" id="{89CDE172-7EAE-E31E-7A49-B591DAF0625E}"/>
              </a:ext>
            </a:extLst>
          </p:cNvPr>
          <p:cNvSpPr txBox="1"/>
          <p:nvPr/>
        </p:nvSpPr>
        <p:spPr>
          <a:xfrm>
            <a:off x="9780910" y="5950397"/>
            <a:ext cx="7821290" cy="2647135"/>
          </a:xfrm>
          <a:prstGeom prst="rect">
            <a:avLst/>
          </a:prstGeom>
        </p:spPr>
        <p:txBody>
          <a:bodyPr wrap="square" lIns="0" tIns="0" rIns="0" bIns="0" rtlCol="0" anchor="t">
            <a:spAutoFit/>
          </a:bodyPr>
          <a:lstStyle/>
          <a:p>
            <a:pPr algn="l">
              <a:lnSpc>
                <a:spcPts val="2520"/>
              </a:lnSpc>
            </a:pPr>
            <a:r>
              <a:rPr lang="ko-KR" altLang="en-US" dirty="0" err="1">
                <a:latin typeface="+mn-ea"/>
              </a:rPr>
              <a:t>platform.system</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종류를</a:t>
            </a:r>
            <a:r>
              <a:rPr lang="en-US" altLang="ko-KR" dirty="0">
                <a:latin typeface="+mn-ea"/>
              </a:rPr>
              <a:t> </a:t>
            </a:r>
            <a:r>
              <a:rPr lang="ko-KR" altLang="en-US" dirty="0">
                <a:latin typeface="+mn-ea"/>
              </a:rPr>
              <a:t>반환</a:t>
            </a:r>
            <a:endParaRPr lang="en-US" altLang="ko-KR" dirty="0">
              <a:latin typeface="+mn-ea"/>
            </a:endParaRPr>
          </a:p>
          <a:p>
            <a:r>
              <a:rPr lang="ko-KR" altLang="en-US" dirty="0" err="1">
                <a:latin typeface="+mn-ea"/>
              </a:rPr>
              <a:t>platform.version</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버전을 반환</a:t>
            </a:r>
          </a:p>
          <a:p>
            <a:r>
              <a:rPr lang="en-US" altLang="ko-KR" dirty="0">
                <a:latin typeface="+mn-ea"/>
              </a:rPr>
              <a:t>P</a:t>
            </a:r>
            <a:r>
              <a:rPr lang="ko-KR" altLang="en-US" dirty="0" err="1">
                <a:latin typeface="+mn-ea"/>
              </a:rPr>
              <a:t>latform.architecture</a:t>
            </a:r>
            <a:r>
              <a:rPr lang="ko-KR" altLang="en-US" dirty="0">
                <a:latin typeface="+mn-ea"/>
              </a:rPr>
              <a:t>()[0</a:t>
            </a:r>
            <a:r>
              <a:rPr lang="en-US" altLang="ko-KR" dirty="0">
                <a:latin typeface="+mn-ea"/>
              </a:rPr>
              <a:t>] : CPU</a:t>
            </a:r>
            <a:r>
              <a:rPr lang="ko-KR" altLang="en-US" dirty="0">
                <a:latin typeface="+mn-ea"/>
              </a:rPr>
              <a:t>의 아키텍처</a:t>
            </a:r>
            <a:r>
              <a:rPr lang="en-US" altLang="ko-KR" dirty="0">
                <a:latin typeface="+mn-ea"/>
              </a:rPr>
              <a:t>(32bit/64bit)</a:t>
            </a:r>
            <a:endParaRPr lang="ko-KR" altLang="en-US" dirty="0">
              <a:latin typeface="+mn-ea"/>
            </a:endParaRPr>
          </a:p>
          <a:p>
            <a:r>
              <a:rPr lang="ko-KR" altLang="en-US" dirty="0" err="1">
                <a:latin typeface="+mn-ea"/>
              </a:rPr>
              <a:t>psutil.cpu_count</a:t>
            </a:r>
            <a:r>
              <a:rPr lang="ko-KR" altLang="en-US" dirty="0">
                <a:latin typeface="+mn-ea"/>
              </a:rPr>
              <a:t>(</a:t>
            </a:r>
            <a:r>
              <a:rPr lang="ko-KR" altLang="en-US" dirty="0" err="1">
                <a:latin typeface="+mn-ea"/>
              </a:rPr>
              <a:t>logical</a:t>
            </a:r>
            <a:r>
              <a:rPr lang="ko-KR" altLang="en-US" dirty="0">
                <a:latin typeface="+mn-ea"/>
              </a:rPr>
              <a:t>=</a:t>
            </a:r>
            <a:r>
              <a:rPr lang="ko-KR" altLang="en-US" dirty="0" err="1">
                <a:latin typeface="+mn-ea"/>
              </a:rPr>
              <a:t>True</a:t>
            </a:r>
            <a:r>
              <a:rPr lang="ko-KR" altLang="en-US" dirty="0">
                <a:latin typeface="+mn-ea"/>
              </a:rPr>
              <a:t>) </a:t>
            </a:r>
            <a:r>
              <a:rPr lang="en-US" altLang="ko-KR" dirty="0">
                <a:latin typeface="+mn-ea"/>
              </a:rPr>
              <a:t>: </a:t>
            </a:r>
            <a:r>
              <a:rPr lang="ko-KR" altLang="en-US" dirty="0">
                <a:latin typeface="+mn-ea"/>
              </a:rPr>
              <a:t>논리</a:t>
            </a:r>
            <a:r>
              <a:rPr lang="en-US" altLang="ko-KR" dirty="0" err="1">
                <a:latin typeface="+mn-ea"/>
              </a:rPr>
              <a:t>cpu</a:t>
            </a:r>
            <a:r>
              <a:rPr lang="ko-KR" altLang="en-US" dirty="0">
                <a:latin typeface="+mn-ea"/>
              </a:rPr>
              <a:t>개수</a:t>
            </a:r>
          </a:p>
          <a:p>
            <a:r>
              <a:rPr lang="ko-KR" altLang="en-US" dirty="0" err="1">
                <a:latin typeface="+mn-ea"/>
              </a:rPr>
              <a:t>round</a:t>
            </a:r>
            <a:r>
              <a:rPr lang="ko-KR" altLang="en-US" dirty="0">
                <a:latin typeface="+mn-ea"/>
              </a:rPr>
              <a:t>(</a:t>
            </a:r>
            <a:r>
              <a:rPr lang="ko-KR" altLang="en-US" dirty="0" err="1">
                <a:latin typeface="+mn-ea"/>
              </a:rPr>
              <a:t>psutil.virtual_memory</a:t>
            </a:r>
            <a:r>
              <a:rPr lang="ko-KR" altLang="en-US" dirty="0">
                <a:latin typeface="+mn-ea"/>
              </a:rPr>
              <a:t>().</a:t>
            </a:r>
            <a:r>
              <a:rPr lang="ko-KR" altLang="en-US" dirty="0" err="1">
                <a:latin typeface="+mn-ea"/>
              </a:rPr>
              <a:t>total</a:t>
            </a:r>
            <a:r>
              <a:rPr lang="ko-KR" altLang="en-US" dirty="0">
                <a:latin typeface="+mn-ea"/>
              </a:rPr>
              <a:t> / (1024 ** 3), 2) </a:t>
            </a:r>
            <a:r>
              <a:rPr lang="en-US" altLang="ko-KR" dirty="0">
                <a:latin typeface="+mn-ea"/>
              </a:rPr>
              <a:t>: </a:t>
            </a:r>
            <a:r>
              <a:rPr lang="ko-KR" altLang="en-US" dirty="0">
                <a:latin typeface="+mn-ea"/>
              </a:rPr>
              <a:t>시스템의 총 메모리 크기를 </a:t>
            </a:r>
            <a:r>
              <a:rPr lang="en-US" altLang="ko-KR" dirty="0">
                <a:latin typeface="+mn-ea"/>
              </a:rPr>
              <a:t>GB</a:t>
            </a:r>
            <a:r>
              <a:rPr lang="ko-KR" altLang="en-US" dirty="0">
                <a:latin typeface="+mn-ea"/>
              </a:rPr>
              <a:t>단위로 반환</a:t>
            </a:r>
            <a:endParaRPr lang="en-US" altLang="ko-KR" dirty="0">
              <a:latin typeface="+mn-ea"/>
            </a:endParaRPr>
          </a:p>
          <a:p>
            <a:pPr algn="l">
              <a:lnSpc>
                <a:spcPts val="2520"/>
              </a:lnSpc>
            </a:pPr>
            <a:r>
              <a:rPr lang="en-US" altLang="ko-KR" sz="1800" dirty="0" err="1">
                <a:solidFill>
                  <a:srgbClr val="000000"/>
                </a:solidFill>
                <a:latin typeface="+mn-ea"/>
                <a:cs typeface="Source Han Sans KR"/>
                <a:sym typeface="Source Han Sans KR"/>
              </a:rPr>
              <a:t>psutil.disk_usage</a:t>
            </a:r>
            <a:r>
              <a:rPr lang="en-US" altLang="ko-KR" sz="1800"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en-US" altLang="ko-KR"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시스템의 디스크 사용 비율 반환</a:t>
            </a:r>
            <a:endParaRPr lang="en-US" altLang="ko-KR" sz="1800" dirty="0">
              <a:solidFill>
                <a:srgbClr val="000000"/>
              </a:solidFill>
              <a:latin typeface="+mn-ea"/>
              <a:cs typeface="Source Han Sans KR"/>
              <a:sym typeface="Source Han Sans KR"/>
            </a:endParaRPr>
          </a:p>
          <a:p>
            <a:pPr algn="l">
              <a:lnSpc>
                <a:spcPts val="2520"/>
              </a:lnSpc>
            </a:pPr>
            <a:r>
              <a:rPr lang="en-US" altLang="ko-KR" sz="1800" dirty="0" err="1">
                <a:solidFill>
                  <a:srgbClr val="000000"/>
                </a:solidFill>
                <a:latin typeface="+mn-ea"/>
                <a:cs typeface="Source Han Sans KR"/>
                <a:sym typeface="Source Han Sans KR"/>
              </a:rPr>
              <a:t>psutil.net_if_addrs</a:t>
            </a:r>
            <a:r>
              <a:rPr lang="en-US" altLang="ko-KR" sz="1800" dirty="0">
                <a:solidFill>
                  <a:srgbClr val="000000"/>
                </a:solidFill>
                <a:latin typeface="+mn-ea"/>
                <a:cs typeface="Source Han Sans KR"/>
                <a:sym typeface="Source Han Sans KR"/>
              </a:rPr>
              <a:t>() : </a:t>
            </a:r>
            <a:r>
              <a:rPr lang="ko-KR" altLang="en-US" sz="1800" dirty="0">
                <a:solidFill>
                  <a:srgbClr val="000000"/>
                </a:solidFill>
                <a:latin typeface="+mn-ea"/>
                <a:cs typeface="Source Han Sans KR"/>
                <a:sym typeface="Source Han Sans KR"/>
              </a:rPr>
              <a:t>네트워크 인터페이스 목록을 반환</a:t>
            </a:r>
            <a:endParaRPr lang="en-US" altLang="ko-KR" sz="1800" dirty="0">
              <a:solidFill>
                <a:srgbClr val="000000"/>
              </a:solidFill>
              <a:latin typeface="+mn-ea"/>
              <a:cs typeface="Source Han Sans KR"/>
              <a:sym typeface="Source Han Sans KR"/>
            </a:endParaRPr>
          </a:p>
          <a:p>
            <a:pPr algn="l">
              <a:lnSpc>
                <a:spcPts val="2520"/>
              </a:lnSpc>
            </a:pPr>
            <a:r>
              <a:rPr lang="ko-KR" altLang="en-US" sz="1800" dirty="0">
                <a:solidFill>
                  <a:srgbClr val="000000"/>
                </a:solidFill>
                <a:latin typeface="+mn-ea"/>
                <a:cs typeface="Source Han Sans KR"/>
                <a:sym typeface="Source Han Sans KR"/>
              </a:rPr>
              <a:t>이 정보를 </a:t>
            </a:r>
            <a:r>
              <a:rPr lang="en-US" altLang="ko-KR" sz="1800" dirty="0" err="1">
                <a:solidFill>
                  <a:srgbClr val="000000"/>
                </a:solidFill>
                <a:latin typeface="+mn-ea"/>
                <a:cs typeface="Source Han Sans KR"/>
                <a:sym typeface="Source Han Sans KR"/>
              </a:rPr>
              <a:t>system_info</a:t>
            </a:r>
            <a:r>
              <a:rPr lang="en-US" altLang="ko-KR" sz="1800" dirty="0">
                <a:solidFill>
                  <a:srgbClr val="000000"/>
                </a:solidFill>
                <a:latin typeface="+mn-ea"/>
                <a:cs typeface="Source Han Sans KR"/>
                <a:sym typeface="Source Han Sans KR"/>
              </a:rPr>
              <a:t> </a:t>
            </a:r>
            <a:r>
              <a:rPr lang="ko-KR" altLang="en-US" sz="1800" dirty="0" err="1">
                <a:solidFill>
                  <a:srgbClr val="000000"/>
                </a:solidFill>
                <a:latin typeface="+mn-ea"/>
                <a:cs typeface="Source Han Sans KR"/>
                <a:sym typeface="Source Han Sans KR"/>
              </a:rPr>
              <a:t>딕셔너리에</a:t>
            </a:r>
            <a:r>
              <a:rPr lang="ko-KR" altLang="en-US" sz="1800" dirty="0">
                <a:solidFill>
                  <a:srgbClr val="000000"/>
                </a:solidFill>
                <a:latin typeface="+mn-ea"/>
                <a:cs typeface="Source Han Sans KR"/>
                <a:sym typeface="Source Han Sans KR"/>
              </a:rPr>
              <a:t> 담아 반환</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12C42767-0A76-27AF-5E39-9796E1621295}"/>
              </a:ext>
            </a:extLst>
          </p:cNvPr>
          <p:cNvSpPr txBox="1"/>
          <p:nvPr/>
        </p:nvSpPr>
        <p:spPr>
          <a:xfrm>
            <a:off x="9780910" y="5446724"/>
            <a:ext cx="57638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Get_system_info</a:t>
            </a:r>
            <a:r>
              <a:rPr lang="en-US" sz="1800" b="1" dirty="0">
                <a:solidFill>
                  <a:srgbClr val="000000"/>
                </a:solidFill>
                <a:latin typeface="Source Han Sans KR Bold"/>
                <a:ea typeface="Source Han Sans KR Bold"/>
                <a:cs typeface="Source Han Sans KR Bold"/>
                <a:sym typeface="Source Han Sans KR Bold"/>
              </a:rPr>
              <a:t>()</a:t>
            </a:r>
          </a:p>
        </p:txBody>
      </p:sp>
      <p:sp>
        <p:nvSpPr>
          <p:cNvPr id="31" name="TextBox 30">
            <a:extLst>
              <a:ext uri="{FF2B5EF4-FFF2-40B4-BE49-F238E27FC236}">
                <a16:creationId xmlns:a16="http://schemas.microsoft.com/office/drawing/2014/main" id="{CE9C7AB6-AAEE-970A-A735-77046EBD1B22}"/>
              </a:ext>
            </a:extLst>
          </p:cNvPr>
          <p:cNvSpPr txBox="1"/>
          <p:nvPr/>
        </p:nvSpPr>
        <p:spPr>
          <a:xfrm>
            <a:off x="1256868" y="2894102"/>
            <a:ext cx="7582332" cy="4524315"/>
          </a:xfrm>
          <a:prstGeom prst="rect">
            <a:avLst/>
          </a:prstGeom>
          <a:noFill/>
          <a:ln>
            <a:solidFill>
              <a:schemeClr val="tx1"/>
            </a:solidFill>
          </a:ln>
        </p:spPr>
        <p:txBody>
          <a:bodyPr wrap="square">
            <a:spAutoFit/>
          </a:bodyPr>
          <a:lstStyle/>
          <a:p>
            <a:r>
              <a:rPr lang="ko-KR" altLang="en-US" dirty="0" err="1"/>
              <a:t>import</a:t>
            </a:r>
            <a:r>
              <a:rPr lang="ko-KR" altLang="en-US" dirty="0"/>
              <a:t> </a:t>
            </a:r>
            <a:r>
              <a:rPr lang="ko-KR" altLang="en-US" dirty="0" err="1"/>
              <a:t>platform</a:t>
            </a:r>
            <a:endParaRPr lang="ko-KR" altLang="en-US" dirty="0"/>
          </a:p>
          <a:p>
            <a:r>
              <a:rPr lang="ko-KR" altLang="en-US" dirty="0" err="1"/>
              <a:t>import</a:t>
            </a:r>
            <a:r>
              <a:rPr lang="ko-KR" altLang="en-US" dirty="0"/>
              <a:t> </a:t>
            </a:r>
            <a:r>
              <a:rPr lang="ko-KR" altLang="en-US" dirty="0" err="1"/>
              <a:t>psutil</a:t>
            </a:r>
            <a:endParaRPr lang="ko-KR" altLang="en-US" dirty="0"/>
          </a:p>
          <a:p>
            <a:r>
              <a:rPr lang="ko-KR" altLang="en-US" dirty="0" err="1"/>
              <a:t>import</a:t>
            </a:r>
            <a:r>
              <a:rPr lang="ko-KR" altLang="en-US" dirty="0"/>
              <a:t> </a:t>
            </a:r>
            <a:r>
              <a:rPr lang="ko-KR" altLang="en-US" dirty="0" err="1"/>
              <a:t>json</a:t>
            </a:r>
            <a:endParaRPr lang="ko-KR" altLang="en-US" dirty="0"/>
          </a:p>
          <a:p>
            <a:r>
              <a:rPr lang="ko-KR" altLang="en-US" dirty="0" err="1"/>
              <a:t>from</a:t>
            </a:r>
            <a:r>
              <a:rPr lang="ko-KR" altLang="en-US" dirty="0"/>
              <a:t> </a:t>
            </a:r>
            <a:r>
              <a:rPr lang="ko-KR" altLang="en-US" dirty="0" err="1"/>
              <a:t>pathlib</a:t>
            </a:r>
            <a:r>
              <a:rPr lang="ko-KR" altLang="en-US" dirty="0"/>
              <a:t> </a:t>
            </a:r>
            <a:r>
              <a:rPr lang="ko-KR" altLang="en-US" dirty="0" err="1"/>
              <a:t>import</a:t>
            </a:r>
            <a:r>
              <a:rPr lang="ko-KR" altLang="en-US" dirty="0"/>
              <a:t> </a:t>
            </a:r>
            <a:r>
              <a:rPr lang="ko-KR" altLang="en-US" dirty="0" err="1"/>
              <a:t>Path</a:t>
            </a:r>
            <a:endParaRPr lang="ko-KR" altLang="en-US" dirty="0"/>
          </a:p>
          <a:p>
            <a:endParaRPr lang="ko-KR" altLang="en-US" dirty="0"/>
          </a:p>
          <a:p>
            <a:r>
              <a:rPr lang="ko-KR" altLang="en-US" dirty="0" err="1"/>
              <a:t>def</a:t>
            </a:r>
            <a:r>
              <a:rPr lang="ko-KR" altLang="en-US" dirty="0"/>
              <a:t> </a:t>
            </a:r>
            <a:r>
              <a:rPr lang="ko-KR" altLang="en-US" dirty="0" err="1"/>
              <a:t>get_system_info</a:t>
            </a:r>
            <a:r>
              <a:rPr lang="ko-KR" altLang="en-US" dirty="0"/>
              <a:t>():</a:t>
            </a:r>
          </a:p>
          <a:p>
            <a:r>
              <a:rPr lang="ko-KR" altLang="en-US" dirty="0"/>
              <a:t>    </a:t>
            </a:r>
            <a:r>
              <a:rPr lang="ko-KR" altLang="en-US" dirty="0" err="1"/>
              <a:t>system_info</a:t>
            </a:r>
            <a:r>
              <a:rPr lang="ko-KR" altLang="en-US" dirty="0"/>
              <a:t> = {</a:t>
            </a:r>
          </a:p>
          <a:p>
            <a:r>
              <a:rPr lang="ko-KR" altLang="en-US" dirty="0"/>
              <a:t>        "</a:t>
            </a:r>
            <a:r>
              <a:rPr lang="ko-KR" altLang="en-US" dirty="0" err="1"/>
              <a:t>os</a:t>
            </a:r>
            <a:r>
              <a:rPr lang="ko-KR" altLang="en-US" dirty="0"/>
              <a:t>": </a:t>
            </a:r>
            <a:r>
              <a:rPr lang="ko-KR" altLang="en-US" dirty="0" err="1"/>
              <a:t>platform.system</a:t>
            </a:r>
            <a:r>
              <a:rPr lang="ko-KR" altLang="en-US" dirty="0"/>
              <a:t>(),</a:t>
            </a:r>
          </a:p>
          <a:p>
            <a:r>
              <a:rPr lang="ko-KR" altLang="en-US" dirty="0"/>
              <a:t>        "</a:t>
            </a:r>
            <a:r>
              <a:rPr lang="ko-KR" altLang="en-US" dirty="0" err="1"/>
              <a:t>os_version</a:t>
            </a:r>
            <a:r>
              <a:rPr lang="ko-KR" altLang="en-US" dirty="0"/>
              <a:t>": </a:t>
            </a:r>
            <a:r>
              <a:rPr lang="ko-KR" altLang="en-US" dirty="0" err="1"/>
              <a:t>platform.version</a:t>
            </a:r>
            <a:r>
              <a:rPr lang="ko-KR" altLang="en-US" dirty="0"/>
              <a:t>(),</a:t>
            </a:r>
          </a:p>
          <a:p>
            <a:r>
              <a:rPr lang="ko-KR" altLang="en-US" dirty="0"/>
              <a:t>        "</a:t>
            </a:r>
            <a:r>
              <a:rPr lang="ko-KR" altLang="en-US" dirty="0" err="1"/>
              <a:t>architecture</a:t>
            </a:r>
            <a:r>
              <a:rPr lang="ko-KR" altLang="en-US" dirty="0"/>
              <a:t>": </a:t>
            </a:r>
            <a:r>
              <a:rPr lang="ko-KR" altLang="en-US" dirty="0" err="1"/>
              <a:t>platform.architecture</a:t>
            </a:r>
            <a:r>
              <a:rPr lang="ko-KR" altLang="en-US" dirty="0"/>
              <a:t>()[0],</a:t>
            </a:r>
          </a:p>
          <a:p>
            <a:r>
              <a:rPr lang="ko-KR" altLang="en-US" dirty="0"/>
              <a:t>        "</a:t>
            </a:r>
            <a:r>
              <a:rPr lang="ko-KR" altLang="en-US" dirty="0" err="1"/>
              <a:t>cpu_count</a:t>
            </a:r>
            <a:r>
              <a:rPr lang="ko-KR" altLang="en-US" dirty="0"/>
              <a:t>": </a:t>
            </a:r>
            <a:r>
              <a:rPr lang="ko-KR" altLang="en-US" dirty="0" err="1"/>
              <a:t>psutil.cpu_count</a:t>
            </a:r>
            <a:r>
              <a:rPr lang="ko-KR" altLang="en-US" dirty="0"/>
              <a:t>(</a:t>
            </a:r>
            <a:r>
              <a:rPr lang="ko-KR" altLang="en-US" dirty="0" err="1"/>
              <a:t>logical</a:t>
            </a:r>
            <a:r>
              <a:rPr lang="ko-KR" altLang="en-US" dirty="0"/>
              <a:t>=</a:t>
            </a:r>
            <a:r>
              <a:rPr lang="ko-KR" altLang="en-US" dirty="0" err="1"/>
              <a:t>True</a:t>
            </a:r>
            <a:r>
              <a:rPr lang="ko-KR" altLang="en-US" dirty="0"/>
              <a:t>),</a:t>
            </a:r>
          </a:p>
          <a:p>
            <a:r>
              <a:rPr lang="ko-KR" altLang="en-US" dirty="0"/>
              <a:t>        "</a:t>
            </a:r>
            <a:r>
              <a:rPr lang="ko-KR" altLang="en-US" dirty="0" err="1"/>
              <a:t>memory_total_gb</a:t>
            </a:r>
            <a:r>
              <a:rPr lang="ko-KR" altLang="en-US" dirty="0"/>
              <a:t>": </a:t>
            </a:r>
            <a:r>
              <a:rPr lang="ko-KR" altLang="en-US" dirty="0" err="1"/>
              <a:t>round</a:t>
            </a:r>
            <a:r>
              <a:rPr lang="ko-KR" altLang="en-US" dirty="0"/>
              <a:t>(</a:t>
            </a:r>
            <a:r>
              <a:rPr lang="ko-KR" altLang="en-US" dirty="0" err="1"/>
              <a:t>psutil.virtual_memory</a:t>
            </a:r>
            <a:r>
              <a:rPr lang="ko-KR" altLang="en-US" dirty="0"/>
              <a:t>().</a:t>
            </a:r>
            <a:r>
              <a:rPr lang="ko-KR" altLang="en-US" dirty="0" err="1"/>
              <a:t>total</a:t>
            </a:r>
            <a:r>
              <a:rPr lang="ko-KR" altLang="en-US" dirty="0"/>
              <a:t> / (1024 ** 3), 2),</a:t>
            </a:r>
          </a:p>
          <a:p>
            <a:r>
              <a:rPr lang="ko-KR" altLang="en-US" dirty="0"/>
              <a:t>        "</a:t>
            </a:r>
            <a:r>
              <a:rPr lang="ko-KR" altLang="en-US" dirty="0" err="1"/>
              <a:t>disk_usage_percent</a:t>
            </a:r>
            <a:r>
              <a:rPr lang="ko-KR" altLang="en-US" dirty="0"/>
              <a:t>": </a:t>
            </a:r>
            <a:r>
              <a:rPr lang="ko-KR" altLang="en-US" dirty="0" err="1"/>
              <a:t>psutil.disk_usage</a:t>
            </a:r>
            <a:r>
              <a:rPr lang="ko-KR" altLang="en-US" dirty="0"/>
              <a:t>('/').</a:t>
            </a:r>
            <a:r>
              <a:rPr lang="ko-KR" altLang="en-US" dirty="0" err="1"/>
              <a:t>percent</a:t>
            </a:r>
            <a:r>
              <a:rPr lang="ko-KR" altLang="en-US" dirty="0"/>
              <a:t>,</a:t>
            </a:r>
          </a:p>
          <a:p>
            <a:r>
              <a:rPr lang="ko-KR" altLang="en-US" dirty="0"/>
              <a:t>        "</a:t>
            </a:r>
            <a:r>
              <a:rPr lang="ko-KR" altLang="en-US" dirty="0" err="1"/>
              <a:t>network_interfaces</a:t>
            </a:r>
            <a:r>
              <a:rPr lang="ko-KR" altLang="en-US" dirty="0"/>
              <a:t>": </a:t>
            </a:r>
            <a:r>
              <a:rPr lang="ko-KR" altLang="en-US" dirty="0" err="1"/>
              <a:t>list</a:t>
            </a:r>
            <a:r>
              <a:rPr lang="ko-KR" altLang="en-US" dirty="0"/>
              <a:t>(</a:t>
            </a:r>
            <a:r>
              <a:rPr lang="ko-KR" altLang="en-US" dirty="0" err="1"/>
              <a:t>psutil.net_if_addrs</a:t>
            </a:r>
            <a:r>
              <a:rPr lang="ko-KR" altLang="en-US" dirty="0"/>
              <a:t>().</a:t>
            </a:r>
            <a:r>
              <a:rPr lang="ko-KR" altLang="en-US" dirty="0" err="1"/>
              <a:t>keys</a:t>
            </a:r>
            <a:r>
              <a:rPr lang="ko-KR" altLang="en-US" dirty="0"/>
              <a:t>())</a:t>
            </a:r>
          </a:p>
          <a:p>
            <a:r>
              <a:rPr lang="ko-KR" altLang="en-US" dirty="0"/>
              <a:t>    }</a:t>
            </a:r>
          </a:p>
          <a:p>
            <a:r>
              <a:rPr lang="ko-KR" altLang="en-US" dirty="0"/>
              <a:t>    </a:t>
            </a:r>
            <a:r>
              <a:rPr lang="ko-KR" altLang="en-US" dirty="0" err="1"/>
              <a:t>return</a:t>
            </a:r>
            <a:r>
              <a:rPr lang="ko-KR" altLang="en-US" dirty="0"/>
              <a:t> </a:t>
            </a:r>
            <a:r>
              <a:rPr lang="ko-KR" altLang="en-US" dirty="0" err="1"/>
              <a:t>system_info</a:t>
            </a:r>
            <a:endParaRPr lang="ko-KR" altLang="en-US" dirty="0"/>
          </a:p>
        </p:txBody>
      </p:sp>
    </p:spTree>
    <p:extLst>
      <p:ext uri="{BB962C8B-B14F-4D97-AF65-F5344CB8AC3E}">
        <p14:creationId xmlns:p14="http://schemas.microsoft.com/office/powerpoint/2010/main" val="134029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8541-7A66-1514-AD50-A577E684B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BD1AD-725A-4EB2-E85B-192DF1733BD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5F01CD0-D04C-D883-94CE-7CFA692D435E}"/>
              </a:ext>
            </a:extLst>
          </p:cNvPr>
          <p:cNvSpPr txBox="1"/>
          <p:nvPr/>
        </p:nvSpPr>
        <p:spPr>
          <a:xfrm>
            <a:off x="1028700" y="3572769"/>
            <a:ext cx="6134100" cy="300339"/>
          </a:xfrm>
          <a:prstGeom prst="rect">
            <a:avLst/>
          </a:prstGeom>
        </p:spPr>
        <p:txBody>
          <a:bodyPr wrap="square" lIns="0" tIns="0" rIns="0" bIns="0" rtlCol="0" anchor="t">
            <a:spAutoFit/>
          </a:bodyPr>
          <a:lstStyle/>
          <a:p>
            <a:pPr algn="l">
              <a:lnSpc>
                <a:spcPts val="2520"/>
              </a:lnSpc>
            </a:pPr>
            <a:r>
              <a:rPr lang="en-US" dirty="0" err="1">
                <a:solidFill>
                  <a:srgbClr val="000000"/>
                </a:solidFill>
                <a:latin typeface="Source Han Sans KR"/>
                <a:ea typeface="Source Han Sans KR"/>
                <a:cs typeface="Source Han Sans KR"/>
                <a:sym typeface="Source Han Sans KR"/>
              </a:rPr>
              <a:t>Get_system_info</a:t>
            </a:r>
            <a:r>
              <a:rPr lang="en-US"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를 호출하여 시스템정보를 </a:t>
            </a:r>
            <a:r>
              <a:rPr lang="en-US" altLang="ko-KR"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506C49CF-970C-F80D-F7F6-BE4248B06CCC}"/>
              </a:ext>
            </a:extLst>
          </p:cNvPr>
          <p:cNvSpPr txBox="1"/>
          <p:nvPr/>
        </p:nvSpPr>
        <p:spPr>
          <a:xfrm>
            <a:off x="1028700" y="3069096"/>
            <a:ext cx="51435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64324903-C62B-872B-D76F-A1FC2FA6E5D4}"/>
              </a:ext>
            </a:extLst>
          </p:cNvPr>
          <p:cNvSpPr txBox="1"/>
          <p:nvPr/>
        </p:nvSpPr>
        <p:spPr>
          <a:xfrm>
            <a:off x="1030544" y="5143500"/>
            <a:ext cx="7199056" cy="1262140"/>
          </a:xfrm>
          <a:prstGeom prst="rect">
            <a:avLst/>
          </a:prstGeom>
        </p:spPr>
        <p:txBody>
          <a:bodyPr wrap="square"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optimizer_settings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캐시 최적화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캐시사용 활성화 및 최대 캐시 크기 </a:t>
            </a:r>
            <a:r>
              <a:rPr lang="en-US" altLang="ko-KR" sz="1800" dirty="0">
                <a:solidFill>
                  <a:srgbClr val="000000"/>
                </a:solidFill>
                <a:latin typeface="Source Han Sans KR"/>
                <a:ea typeface="Source Han Sans KR"/>
                <a:cs typeface="Source Han Sans KR"/>
                <a:sym typeface="Source Han Sans KR"/>
              </a:rPr>
              <a:t>500MB</a:t>
            </a:r>
            <a:r>
              <a:rPr lang="ko-KR" altLang="en-US" sz="1800" dirty="0">
                <a:solidFill>
                  <a:srgbClr val="000000"/>
                </a:solidFill>
                <a:latin typeface="Source Han Sans KR"/>
                <a:ea typeface="Source Han Sans KR"/>
                <a:cs typeface="Source Han Sans KR"/>
                <a:sym typeface="Source Han Sans KR"/>
              </a:rPr>
              <a:t>로 설정</a:t>
            </a:r>
            <a:endParaRPr lang="en-US"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restore_settings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자동 백업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백업을 자동으로 수행하고 백업 간격을 </a:t>
            </a:r>
            <a:r>
              <a:rPr lang="en-US" altLang="ko-KR" sz="1800" dirty="0">
                <a:solidFill>
                  <a:srgbClr val="000000"/>
                </a:solidFill>
                <a:latin typeface="Source Han Sans KR"/>
                <a:ea typeface="Source Han Sans KR"/>
                <a:cs typeface="Source Han Sans KR"/>
                <a:sym typeface="Source Han Sans KR"/>
              </a:rPr>
              <a:t>24</a:t>
            </a:r>
            <a:r>
              <a:rPr lang="ko-KR" altLang="en-US" sz="1800" dirty="0">
                <a:solidFill>
                  <a:srgbClr val="000000"/>
                </a:solidFill>
                <a:latin typeface="Source Han Sans KR"/>
                <a:ea typeface="Source Han Sans KR"/>
                <a:cs typeface="Source Han Sans KR"/>
                <a:sym typeface="Source Han Sans KR"/>
              </a:rPr>
              <a:t>시간으로 설정</a:t>
            </a:r>
            <a:endParaRPr lang="en-US" altLang="ko-KR"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6276177A-4E19-5B38-67A7-F7C2ECB617DB}"/>
              </a:ext>
            </a:extLst>
          </p:cNvPr>
          <p:cNvSpPr txBox="1"/>
          <p:nvPr/>
        </p:nvSpPr>
        <p:spPr>
          <a:xfrm>
            <a:off x="1028700" y="4639827"/>
            <a:ext cx="70485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a:ea typeface="Source Han Sans KR"/>
                <a:cs typeface="Source Han Sans KR"/>
                <a:sym typeface="Source Han Sans KR"/>
              </a:rPr>
              <a:t>최적화 및 복원기능의 일부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9">
            <a:extLst>
              <a:ext uri="{FF2B5EF4-FFF2-40B4-BE49-F238E27FC236}">
                <a16:creationId xmlns:a16="http://schemas.microsoft.com/office/drawing/2014/main" id="{4EA05F0F-4C18-097F-F273-61B546DC4495}"/>
              </a:ext>
            </a:extLst>
          </p:cNvPr>
          <p:cNvSpPr txBox="1"/>
          <p:nvPr/>
        </p:nvSpPr>
        <p:spPr>
          <a:xfrm>
            <a:off x="1028700" y="7926567"/>
            <a:ext cx="6414451" cy="6209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Path(</a:t>
            </a:r>
            <a:r>
              <a:rPr lang="en-US" sz="1800" dirty="0" err="1">
                <a:solidFill>
                  <a:srgbClr val="000000"/>
                </a:solidFill>
                <a:latin typeface="Source Han Sans KR"/>
                <a:ea typeface="Source Han Sans KR"/>
                <a:cs typeface="Source Han Sans KR"/>
                <a:sym typeface="Source Han Sans KR"/>
              </a:rPr>
              <a:t>file_path</a:t>
            </a:r>
            <a:r>
              <a:rPr lang="en-US" sz="1800" dirty="0">
                <a:solidFill>
                  <a:srgbClr val="000000"/>
                </a:solidFill>
                <a:latin typeface="Source Han Sans KR"/>
                <a:ea typeface="Source Han Sans KR"/>
                <a:cs typeface="Source Han Sans KR"/>
                <a:sym typeface="Source Han Sans KR"/>
              </a:rPr>
              <a:t>).</a:t>
            </a:r>
            <a:r>
              <a:rPr lang="en-US" sz="1800" dirty="0" err="1">
                <a:solidFill>
                  <a:srgbClr val="000000"/>
                </a:solidFill>
                <a:latin typeface="Source Han Sans KR"/>
                <a:ea typeface="Source Han Sans KR"/>
                <a:cs typeface="Source Han Sans KR"/>
                <a:sym typeface="Source Han Sans KR"/>
              </a:rPr>
              <a:t>parent.mkdir</a:t>
            </a:r>
            <a:r>
              <a:rPr lang="en-US" sz="1800" dirty="0">
                <a:solidFill>
                  <a:srgbClr val="000000"/>
                </a:solidFill>
                <a:latin typeface="Source Han Sans KR"/>
                <a:ea typeface="Source Han Sans KR"/>
                <a:cs typeface="Source Han Sans KR"/>
                <a:sym typeface="Source Han Sans KR"/>
              </a:rPr>
              <a:t>(parents=True, </a:t>
            </a:r>
            <a:r>
              <a:rPr lang="en-US" sz="1800" dirty="0" err="1">
                <a:solidFill>
                  <a:srgbClr val="000000"/>
                </a:solidFill>
                <a:latin typeface="Source Han Sans KR"/>
                <a:ea typeface="Source Han Sans KR"/>
                <a:cs typeface="Source Han Sans KR"/>
                <a:sym typeface="Source Han Sans KR"/>
              </a:rPr>
              <a:t>exist_ok</a:t>
            </a:r>
            <a:r>
              <a:rPr lang="en-US" sz="1800" dirty="0">
                <a:solidFill>
                  <a:srgbClr val="000000"/>
                </a:solidFill>
                <a:latin typeface="Source Han Sans KR"/>
                <a:ea typeface="Source Han Sans KR"/>
                <a:cs typeface="Source Han Sans KR"/>
                <a:sym typeface="Source Han Sans KR"/>
              </a:rPr>
              <a:t>=True)</a:t>
            </a:r>
            <a:r>
              <a:rPr lang="ko-KR" altLang="en-US" dirty="0">
                <a:solidFill>
                  <a:srgbClr val="000000"/>
                </a:solidFill>
                <a:latin typeface="Source Han Sans KR"/>
                <a:ea typeface="Source Han Sans KR"/>
                <a:cs typeface="Source Han Sans KR"/>
                <a:sym typeface="Source Han Sans KR"/>
              </a:rPr>
              <a:t>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설정 파일을 저장할 디렉토리가 없다면 생성</a:t>
            </a:r>
            <a:endParaRPr lang="en-US" altLang="ko-KR" sz="1800" dirty="0">
              <a:solidFill>
                <a:srgbClr val="000000"/>
              </a:solidFill>
              <a:latin typeface="Source Han Sans KR"/>
              <a:ea typeface="Source Han Sans KR"/>
              <a:cs typeface="Source Han Sans KR"/>
              <a:sym typeface="Source Han Sans KR"/>
            </a:endParaRPr>
          </a:p>
        </p:txBody>
      </p:sp>
      <p:sp>
        <p:nvSpPr>
          <p:cNvPr id="10" name="TextBox 10">
            <a:extLst>
              <a:ext uri="{FF2B5EF4-FFF2-40B4-BE49-F238E27FC236}">
                <a16:creationId xmlns:a16="http://schemas.microsoft.com/office/drawing/2014/main" id="{71386DB5-1A3C-E422-35B5-302F9019F9E9}"/>
              </a:ext>
            </a:extLst>
          </p:cNvPr>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54837F6-FD0D-FDB5-A7A0-88AEED51C237}"/>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환경 정보를 </a:t>
            </a:r>
            <a:r>
              <a:rPr lang="en-US" altLang="ko-KR" sz="2000" b="1" dirty="0" err="1">
                <a:solidFill>
                  <a:srgbClr val="000000"/>
                </a:solidFill>
                <a:latin typeface="Source Han Sans KR Bold"/>
                <a:ea typeface="Source Han Sans KR Bold"/>
                <a:cs typeface="Source Han Sans KR Bold"/>
                <a:sym typeface="Source Han Sans KR Bold"/>
              </a:rPr>
              <a:t>settings.json</a:t>
            </a:r>
            <a:r>
              <a:rPr lang="ko-KR" altLang="en-US" sz="2000" b="1" dirty="0">
                <a:solidFill>
                  <a:srgbClr val="000000"/>
                </a:solidFill>
                <a:latin typeface="Source Han Sans KR Bold"/>
                <a:ea typeface="Source Han Sans KR Bold"/>
                <a:cs typeface="Source Han Sans KR Bold"/>
                <a:sym typeface="Source Han Sans KR Bold"/>
              </a:rPr>
              <a:t>에 저장하는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8BF3A8D8-03C6-9F72-2081-F2923BEE9460}"/>
              </a:ext>
            </a:extLst>
          </p:cNvPr>
          <p:cNvSpPr txBox="1"/>
          <p:nvPr/>
        </p:nvSpPr>
        <p:spPr>
          <a:xfrm>
            <a:off x="1028700" y="7422893"/>
            <a:ext cx="19431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나머지 코드</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29" name="TextBox 28">
            <a:extLst>
              <a:ext uri="{FF2B5EF4-FFF2-40B4-BE49-F238E27FC236}">
                <a16:creationId xmlns:a16="http://schemas.microsoft.com/office/drawing/2014/main" id="{15A454EE-DED9-6682-1A62-1EBFEA95A2AE}"/>
              </a:ext>
            </a:extLst>
          </p:cNvPr>
          <p:cNvSpPr txBox="1"/>
          <p:nvPr/>
        </p:nvSpPr>
        <p:spPr>
          <a:xfrm>
            <a:off x="8382000" y="2172455"/>
            <a:ext cx="6414451" cy="6463308"/>
          </a:xfrm>
          <a:prstGeom prst="rect">
            <a:avLst/>
          </a:prstGeom>
          <a:noFill/>
          <a:ln>
            <a:solidFill>
              <a:schemeClr val="tx1"/>
            </a:solidFill>
          </a:ln>
        </p:spPr>
        <p:txBody>
          <a:bodyPr wrap="square">
            <a:spAutoFit/>
          </a:bodyPr>
          <a:lstStyle/>
          <a:p>
            <a:r>
              <a:rPr lang="ko-KR" altLang="en-US" dirty="0" err="1"/>
              <a:t>def</a:t>
            </a:r>
            <a:r>
              <a:rPr lang="ko-KR" altLang="en-US" dirty="0"/>
              <a:t> </a:t>
            </a:r>
            <a:r>
              <a:rPr lang="ko-KR" altLang="en-US" dirty="0" err="1"/>
              <a:t>save_settings</a:t>
            </a:r>
            <a:r>
              <a:rPr lang="ko-KR" altLang="en-US" dirty="0"/>
              <a:t>(</a:t>
            </a:r>
            <a:r>
              <a:rPr lang="ko-KR" altLang="en-US" dirty="0" err="1"/>
              <a:t>file_path</a:t>
            </a:r>
            <a:r>
              <a:rPr lang="ko-KR" altLang="en-US" dirty="0"/>
              <a:t>='</a:t>
            </a:r>
            <a:r>
              <a:rPr lang="ko-KR" altLang="en-US" dirty="0" err="1"/>
              <a:t>config</a:t>
            </a:r>
            <a:r>
              <a:rPr lang="ko-KR" altLang="en-US" dirty="0"/>
              <a:t>/</a:t>
            </a:r>
            <a:r>
              <a:rPr lang="ko-KR" altLang="en-US" dirty="0" err="1"/>
              <a:t>settings.json</a:t>
            </a:r>
            <a:r>
              <a:rPr lang="ko-KR" altLang="en-US" dirty="0"/>
              <a:t>'):</a:t>
            </a:r>
          </a:p>
          <a:p>
            <a:r>
              <a:rPr lang="ko-KR" altLang="en-US" dirty="0"/>
              <a:t>    </a:t>
            </a:r>
            <a:r>
              <a:rPr lang="ko-KR" altLang="en-US" dirty="0" err="1"/>
              <a:t>system_info</a:t>
            </a:r>
            <a:r>
              <a:rPr lang="ko-KR" altLang="en-US" dirty="0"/>
              <a:t> = </a:t>
            </a:r>
            <a:r>
              <a:rPr lang="ko-KR" altLang="en-US" dirty="0" err="1"/>
              <a:t>get_system_info</a:t>
            </a:r>
            <a:r>
              <a:rPr lang="ko-KR" altLang="en-US" dirty="0"/>
              <a:t>()</a:t>
            </a:r>
          </a:p>
          <a:p>
            <a:endParaRPr lang="ko-KR" altLang="en-US" dirty="0"/>
          </a:p>
          <a:p>
            <a:r>
              <a:rPr lang="ko-KR" altLang="en-US" dirty="0"/>
              <a:t>    </a:t>
            </a:r>
            <a:r>
              <a:rPr lang="ko-KR" altLang="en-US" dirty="0" err="1"/>
              <a:t>settings</a:t>
            </a:r>
            <a:r>
              <a:rPr lang="ko-KR" altLang="en-US" dirty="0"/>
              <a:t> = {</a:t>
            </a:r>
          </a:p>
          <a:p>
            <a:r>
              <a:rPr lang="ko-KR" altLang="en-US" dirty="0"/>
              <a:t>        "</a:t>
            </a:r>
            <a:r>
              <a:rPr lang="ko-KR" altLang="en-US" dirty="0" err="1"/>
              <a:t>system_info</a:t>
            </a:r>
            <a:r>
              <a:rPr lang="ko-KR" altLang="en-US" dirty="0"/>
              <a:t>": </a:t>
            </a:r>
            <a:r>
              <a:rPr lang="ko-KR" altLang="en-US" dirty="0" err="1"/>
              <a:t>system_info</a:t>
            </a:r>
            <a:r>
              <a:rPr lang="ko-KR" altLang="en-US" dirty="0"/>
              <a:t>,</a:t>
            </a:r>
          </a:p>
          <a:p>
            <a:r>
              <a:rPr lang="ko-KR" altLang="en-US" dirty="0"/>
              <a:t>        "</a:t>
            </a:r>
            <a:r>
              <a:rPr lang="ko-KR" altLang="en-US" dirty="0" err="1"/>
              <a:t>optimizer_settings</a:t>
            </a:r>
            <a:r>
              <a:rPr lang="ko-KR" altLang="en-US" dirty="0"/>
              <a:t>": {</a:t>
            </a:r>
          </a:p>
          <a:p>
            <a:r>
              <a:rPr lang="ko-KR" altLang="en-US" dirty="0"/>
              <a:t>            "</a:t>
            </a:r>
            <a:r>
              <a:rPr lang="ko-KR" altLang="en-US" dirty="0" err="1"/>
              <a:t>enable_cache</a:t>
            </a:r>
            <a:r>
              <a:rPr lang="ko-KR" altLang="en-US" dirty="0"/>
              <a:t>": </a:t>
            </a:r>
            <a:r>
              <a:rPr lang="ko-KR" altLang="en-US" dirty="0" err="1"/>
              <a:t>True</a:t>
            </a:r>
            <a:r>
              <a:rPr lang="ko-KR" altLang="en-US" dirty="0"/>
              <a:t>,</a:t>
            </a:r>
          </a:p>
          <a:p>
            <a:r>
              <a:rPr lang="ko-KR" altLang="en-US" dirty="0"/>
              <a:t>            "</a:t>
            </a:r>
            <a:r>
              <a:rPr lang="ko-KR" altLang="en-US" dirty="0" err="1"/>
              <a:t>max_cache_size_mb</a:t>
            </a:r>
            <a:r>
              <a:rPr lang="ko-KR" altLang="en-US" dirty="0"/>
              <a:t>": 500</a:t>
            </a:r>
          </a:p>
          <a:p>
            <a:r>
              <a:rPr lang="ko-KR" altLang="en-US" dirty="0"/>
              <a:t>        },</a:t>
            </a:r>
          </a:p>
          <a:p>
            <a:r>
              <a:rPr lang="ko-KR" altLang="en-US" dirty="0"/>
              <a:t>        "</a:t>
            </a:r>
            <a:r>
              <a:rPr lang="ko-KR" altLang="en-US" dirty="0" err="1"/>
              <a:t>restore_settings</a:t>
            </a:r>
            <a:r>
              <a:rPr lang="ko-KR" altLang="en-US" dirty="0"/>
              <a:t>": {</a:t>
            </a:r>
          </a:p>
          <a:p>
            <a:r>
              <a:rPr lang="ko-KR" altLang="en-US" dirty="0"/>
              <a:t>            "</a:t>
            </a:r>
            <a:r>
              <a:rPr lang="ko-KR" altLang="en-US" dirty="0" err="1"/>
              <a:t>auto_backup</a:t>
            </a:r>
            <a:r>
              <a:rPr lang="ko-KR" altLang="en-US" dirty="0"/>
              <a:t>": </a:t>
            </a:r>
            <a:r>
              <a:rPr lang="ko-KR" altLang="en-US" dirty="0" err="1"/>
              <a:t>True</a:t>
            </a:r>
            <a:r>
              <a:rPr lang="ko-KR" altLang="en-US" dirty="0"/>
              <a:t>,</a:t>
            </a:r>
          </a:p>
          <a:p>
            <a:r>
              <a:rPr lang="ko-KR" altLang="en-US" dirty="0"/>
              <a:t>            "</a:t>
            </a:r>
            <a:r>
              <a:rPr lang="ko-KR" altLang="en-US" dirty="0" err="1"/>
              <a:t>backup_interval_hours</a:t>
            </a:r>
            <a:r>
              <a:rPr lang="ko-KR" altLang="en-US" dirty="0"/>
              <a:t>": 24</a:t>
            </a:r>
          </a:p>
          <a:p>
            <a:r>
              <a:rPr lang="ko-KR" altLang="en-US" dirty="0"/>
              <a:t>        }</a:t>
            </a:r>
          </a:p>
          <a:p>
            <a:r>
              <a:rPr lang="ko-KR" altLang="en-US" dirty="0"/>
              <a:t>    }</a:t>
            </a:r>
            <a:endParaRPr lang="en-US" altLang="ko-KR" dirty="0"/>
          </a:p>
          <a:p>
            <a:endParaRPr lang="ko-KR" altLang="en-US" dirty="0"/>
          </a:p>
          <a:p>
            <a:r>
              <a:rPr lang="ko-KR" altLang="en-US" dirty="0"/>
              <a:t>    </a:t>
            </a:r>
            <a:r>
              <a:rPr lang="en-US" altLang="ko-KR" dirty="0"/>
              <a:t>Path(</a:t>
            </a:r>
            <a:r>
              <a:rPr lang="en-US" altLang="ko-KR" dirty="0" err="1"/>
              <a:t>file_path</a:t>
            </a:r>
            <a:r>
              <a:rPr lang="en-US" altLang="ko-KR" dirty="0"/>
              <a:t>).</a:t>
            </a:r>
            <a:r>
              <a:rPr lang="en-US" altLang="ko-KR" dirty="0" err="1"/>
              <a:t>parent.mkdir</a:t>
            </a:r>
            <a:r>
              <a:rPr lang="en-US" altLang="ko-KR" dirty="0"/>
              <a:t>(parents=True, </a:t>
            </a:r>
            <a:r>
              <a:rPr lang="en-US" altLang="ko-KR" dirty="0" err="1"/>
              <a:t>exist_ok</a:t>
            </a:r>
            <a:r>
              <a:rPr lang="en-US" altLang="ko-KR" dirty="0"/>
              <a:t>=True)</a:t>
            </a:r>
          </a:p>
          <a:p>
            <a:r>
              <a:rPr lang="en-US" altLang="ko-KR" dirty="0"/>
              <a:t>    </a:t>
            </a:r>
          </a:p>
          <a:p>
            <a:r>
              <a:rPr lang="en-US" altLang="ko-KR" dirty="0"/>
              <a:t>    with open(</a:t>
            </a:r>
            <a:r>
              <a:rPr lang="en-US" altLang="ko-KR" dirty="0" err="1"/>
              <a:t>file_path</a:t>
            </a:r>
            <a:r>
              <a:rPr lang="en-US" altLang="ko-KR" dirty="0"/>
              <a:t>, 'w') as f:</a:t>
            </a:r>
          </a:p>
          <a:p>
            <a:r>
              <a:rPr lang="en-US" altLang="ko-KR" dirty="0"/>
              <a:t>        </a:t>
            </a:r>
            <a:r>
              <a:rPr lang="en-US" altLang="ko-KR" dirty="0" err="1"/>
              <a:t>json.dump</a:t>
            </a:r>
            <a:r>
              <a:rPr lang="en-US" altLang="ko-KR" dirty="0"/>
              <a:t>(settings, f, indent=4)</a:t>
            </a:r>
          </a:p>
          <a:p>
            <a:endParaRPr lang="en-US" altLang="ko-KR" dirty="0"/>
          </a:p>
          <a:p>
            <a:r>
              <a:rPr lang="en-US" altLang="ko-KR" dirty="0"/>
              <a:t>if __name__ == "__main__":</a:t>
            </a:r>
          </a:p>
          <a:p>
            <a:r>
              <a:rPr lang="en-US" altLang="ko-KR" dirty="0"/>
              <a:t>    </a:t>
            </a:r>
            <a:r>
              <a:rPr lang="en-US" altLang="ko-KR" dirty="0" err="1"/>
              <a:t>save_settings</a:t>
            </a:r>
            <a:r>
              <a:rPr lang="en-US" altLang="ko-KR" dirty="0"/>
              <a:t>()</a:t>
            </a:r>
          </a:p>
          <a:p>
            <a:r>
              <a:rPr lang="en-US" altLang="ko-KR" dirty="0"/>
              <a:t>    print(</a:t>
            </a:r>
            <a:r>
              <a:rPr lang="en-US" altLang="ko-KR" dirty="0" err="1"/>
              <a:t>f"Settings</a:t>
            </a:r>
            <a:r>
              <a:rPr lang="en-US" altLang="ko-KR" dirty="0"/>
              <a:t> saved successfully in 'config/</a:t>
            </a:r>
            <a:r>
              <a:rPr lang="en-US" altLang="ko-KR" dirty="0" err="1"/>
              <a:t>settings.json</a:t>
            </a:r>
            <a:r>
              <a:rPr lang="en-US" altLang="ko-KR" dirty="0"/>
              <a:t>'")</a:t>
            </a:r>
            <a:endParaRPr lang="ko-KR" altLang="en-US" dirty="0"/>
          </a:p>
        </p:txBody>
      </p:sp>
    </p:spTree>
    <p:extLst>
      <p:ext uri="{BB962C8B-B14F-4D97-AF65-F5344CB8AC3E}">
        <p14:creationId xmlns:p14="http://schemas.microsoft.com/office/powerpoint/2010/main" val="25116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1088-A5EA-6165-D584-EA66760936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3B3FB-195B-175A-7152-5A9C4495DA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C1CC822-6C73-A7A0-7683-D7AD2B92F88A}"/>
              </a:ext>
            </a:extLst>
          </p:cNvPr>
          <p:cNvSpPr txBox="1"/>
          <p:nvPr/>
        </p:nvSpPr>
        <p:spPr>
          <a:xfrm>
            <a:off x="1028700" y="3572769"/>
            <a:ext cx="6134100" cy="941540"/>
          </a:xfrm>
          <a:prstGeom prst="rect">
            <a:avLst/>
          </a:prstGeom>
        </p:spPr>
        <p:txBody>
          <a:bodyPr wrap="square" lIns="0" tIns="0" rIns="0" bIns="0" rtlCol="0" anchor="t">
            <a:spAutoFit/>
          </a:bodyPr>
          <a:lstStyle/>
          <a:p>
            <a:pPr algn="l">
              <a:lnSpc>
                <a:spcPts val="2520"/>
              </a:lnSpc>
            </a:pPr>
            <a:r>
              <a:rPr lang="ko-KR" altLang="en-US" sz="1800" dirty="0">
                <a:solidFill>
                  <a:srgbClr val="000000"/>
                </a:solidFill>
                <a:latin typeface="Source Han Sans KR"/>
                <a:ea typeface="Source Han Sans KR"/>
                <a:cs typeface="Source Han Sans KR"/>
                <a:sym typeface="Source Han Sans KR"/>
              </a:rPr>
              <a:t>시스템 정보를 성공적으로 가져옴</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ko-KR" altLang="en-US" dirty="0">
                <a:solidFill>
                  <a:srgbClr val="000000"/>
                </a:solidFill>
                <a:latin typeface="Source Han Sans KR"/>
                <a:ea typeface="Source Han Sans KR"/>
                <a:cs typeface="Source Han Sans KR"/>
                <a:sym typeface="Source Han Sans KR"/>
              </a:rPr>
              <a:t>이제 최적화 및 복원기능에 관련된 설정을 넣어야 함</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B9B8B611-F2AF-AFDC-9164-161CAF8F2544}"/>
              </a:ext>
            </a:extLst>
          </p:cNvPr>
          <p:cNvSpPr txBox="1"/>
          <p:nvPr/>
        </p:nvSpPr>
        <p:spPr>
          <a:xfrm>
            <a:off x="1028700" y="3069096"/>
            <a:ext cx="5143500" cy="329193"/>
          </a:xfrm>
          <a:prstGeom prst="rect">
            <a:avLst/>
          </a:prstGeom>
        </p:spPr>
        <p:txBody>
          <a:bodyPr wrap="square" lIns="0" tIns="0" rIns="0" bIns="0" rtlCol="0" anchor="t">
            <a:spAutoFit/>
          </a:bodyPr>
          <a:lstStyle/>
          <a:p>
            <a:pPr algn="l">
              <a:lnSpc>
                <a:spcPts val="2800"/>
              </a:lnSpc>
            </a:pPr>
            <a:r>
              <a:rPr lang="en-US" altLang="ko-KR" sz="1800" b="1" dirty="0" err="1">
                <a:solidFill>
                  <a:srgbClr val="000000"/>
                </a:solidFill>
                <a:latin typeface="Source Han Sans KR Bold"/>
                <a:ea typeface="Source Han Sans KR Bold"/>
                <a:cs typeface="Source Han Sans KR Bold"/>
                <a:sym typeface="Source Han Sans KR Bold"/>
              </a:rPr>
              <a:t>Settings.json</a:t>
            </a:r>
            <a:endParaRPr lang="en-US" altLang="ko-KR"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80832536-71D0-8024-A0F3-7F26A8EB9786}"/>
              </a:ext>
            </a:extLst>
          </p:cNvPr>
          <p:cNvSpPr txBox="1"/>
          <p:nvPr/>
        </p:nvSpPr>
        <p:spPr>
          <a:xfrm>
            <a:off x="1028700" y="971550"/>
            <a:ext cx="6414451"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D0C0BD1-A844-9517-45A8-D758D0A3D7EC}"/>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실행 시 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780957F8-984C-8A82-AB71-74F674004E30}"/>
              </a:ext>
            </a:extLst>
          </p:cNvPr>
          <p:cNvPicPr>
            <a:picLocks noChangeAspect="1"/>
          </p:cNvPicPr>
          <p:nvPr/>
        </p:nvPicPr>
        <p:blipFill>
          <a:blip r:embed="rId4"/>
          <a:stretch>
            <a:fillRect/>
          </a:stretch>
        </p:blipFill>
        <p:spPr>
          <a:xfrm>
            <a:off x="8534400" y="1926821"/>
            <a:ext cx="8535591" cy="4744112"/>
          </a:xfrm>
          <a:prstGeom prst="rect">
            <a:avLst/>
          </a:prstGeom>
        </p:spPr>
      </p:pic>
    </p:spTree>
    <p:extLst>
      <p:ext uri="{BB962C8B-B14F-4D97-AF65-F5344CB8AC3E}">
        <p14:creationId xmlns:p14="http://schemas.microsoft.com/office/powerpoint/2010/main" val="224635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984D-A05F-9B46-56E3-3FF07172F219}"/>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A6E981E4-542C-1C84-F899-0EC2742D1DF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90A39107-3C78-AB82-889D-BD7FE6A9E1CE}"/>
              </a:ext>
            </a:extLst>
          </p:cNvPr>
          <p:cNvGraphicFramePr>
            <a:graphicFrameLocks noGrp="1"/>
          </p:cNvGraphicFramePr>
          <p:nvPr>
            <p:extLst>
              <p:ext uri="{D42A27DB-BD31-4B8C-83A1-F6EECF244321}">
                <p14:modId xmlns:p14="http://schemas.microsoft.com/office/powerpoint/2010/main" val="1285367441"/>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421208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D92CC-38E2-4FC0-C919-613316DB31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6F0D3AA-F1BE-5F1D-A18D-592A74D39478}"/>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~3</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F78F20A5-4A40-0AE3-F4CA-FB69EC0C1E63}"/>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03F5A4E-FF95-9D49-57C2-916284F88DA6}"/>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2C0689D7-A117-AB9F-E5AB-DA1897AD3BE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7D58DB80-B5D0-78EF-A4F4-A913D23200DF}"/>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6EA3ED71-A887-9793-6FA1-79CE7D6800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~3</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93093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C4B1-FF3C-BE2B-CC47-9D92BE60F8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ADC500-0DC3-BB5B-8FFA-D6FBB76A2D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1129C26-33FD-C822-DC4F-3C29FECEB263}"/>
              </a:ext>
            </a:extLst>
          </p:cNvPr>
          <p:cNvSpPr txBox="1"/>
          <p:nvPr/>
        </p:nvSpPr>
        <p:spPr>
          <a:xfrm>
            <a:off x="992256" y="2985056"/>
            <a:ext cx="10858501" cy="2855590"/>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GRUB </a:t>
            </a:r>
            <a:r>
              <a:rPr lang="ko-KR" altLang="en-US" dirty="0">
                <a:solidFill>
                  <a:srgbClr val="000000"/>
                </a:solidFill>
                <a:latin typeface="+mn-ea"/>
                <a:cs typeface="Source Han Sans KR"/>
                <a:sym typeface="Source Han Sans KR"/>
              </a:rPr>
              <a:t>복원</a:t>
            </a:r>
            <a:endParaRPr lang="en-US" altLang="ko-KR" dirty="0">
              <a:solidFill>
                <a:srgbClr val="000000"/>
              </a:solidFill>
              <a:latin typeface="+mn-ea"/>
              <a:cs typeface="Source Han Sans KR"/>
              <a:sym typeface="Source Han Sans KR"/>
            </a:endParaRPr>
          </a:p>
          <a:p>
            <a:pPr lvl="1">
              <a:lnSpc>
                <a:spcPts val="2520"/>
              </a:lnSpc>
            </a:pPr>
            <a:r>
              <a:rPr lang="en-US" altLang="ko-KR" dirty="0">
                <a:latin typeface="+mn-ea"/>
              </a:rPr>
              <a:t>	</a:t>
            </a:r>
            <a:r>
              <a:rPr lang="ko-KR" altLang="en-US" dirty="0">
                <a:latin typeface="+mn-ea"/>
              </a:rPr>
              <a:t>기능</a:t>
            </a:r>
            <a:r>
              <a:rPr lang="en-US" altLang="ko-KR" dirty="0">
                <a:latin typeface="+mn-ea"/>
              </a:rPr>
              <a:t>: GRUB </a:t>
            </a:r>
            <a:r>
              <a:rPr lang="ko-KR" altLang="en-US" dirty="0" err="1">
                <a:latin typeface="+mn-ea"/>
              </a:rPr>
              <a:t>부트로더가</a:t>
            </a:r>
            <a:r>
              <a:rPr lang="ko-KR" altLang="en-US" dirty="0">
                <a:latin typeface="+mn-ea"/>
              </a:rPr>
              <a:t> 손상되었을 경우 복구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:grub-install /dev/</a:t>
            </a:r>
            <a:r>
              <a:rPr lang="en-US" altLang="ko-KR" dirty="0" err="1">
                <a:latin typeface="+mn-ea"/>
              </a:rPr>
              <a:t>sdX</a:t>
            </a:r>
            <a:r>
              <a:rPr lang="en-US" altLang="ko-KR" dirty="0">
                <a:latin typeface="+mn-ea"/>
              </a:rPr>
              <a:t> 		update-grub</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부팅 불가 상황에서도 정상 상태로 복구 가능</a:t>
            </a:r>
            <a:endParaRPr lang="en-US" altLang="ko-KR" sz="1800" dirty="0">
              <a:solidFill>
                <a:srgbClr val="000000"/>
              </a:solidFill>
              <a:latin typeface="+mn-ea"/>
              <a:cs typeface="Source Han Sans KR"/>
              <a:sym typeface="Source Han Sans KR"/>
            </a:endParaRPr>
          </a:p>
          <a:p>
            <a:pPr marL="800100" lvl="1" indent="-342900">
              <a:lnSpc>
                <a:spcPts val="2520"/>
              </a:lnSpc>
              <a:buAutoNum type="arabicDbPeriod"/>
            </a:pP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ko-KR" altLang="en-US" sz="1800" dirty="0">
                <a:solidFill>
                  <a:srgbClr val="000000"/>
                </a:solidFill>
                <a:latin typeface="+mn-ea"/>
                <a:cs typeface="Source Han Sans KR"/>
                <a:sym typeface="Source Han Sans KR"/>
              </a:rPr>
              <a:t>시스템 스냅샷 </a:t>
            </a:r>
            <a:r>
              <a:rPr lang="en-US" altLang="ko-KR" sz="1800" dirty="0">
                <a:solidFill>
                  <a:srgbClr val="000000"/>
                </a:solidFill>
                <a:latin typeface="+mn-ea"/>
                <a:cs typeface="Source Han Sans KR"/>
                <a:sym typeface="Source Han Sans KR"/>
              </a:rPr>
              <a:t>(Snapshot)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상태를 특정 시점으로 저장해 복원 가능</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Timeshift</a:t>
            </a:r>
            <a:r>
              <a:rPr lang="en-US" altLang="ko-KR" dirty="0">
                <a:solidFill>
                  <a:srgbClr val="000000"/>
                </a:solidFill>
                <a:latin typeface="+mn-ea"/>
                <a:cs typeface="Source Han Sans KR"/>
                <a:sym typeface="Source Han Sans KR"/>
              </a:rPr>
              <a:t>, Snapper</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업데이트나 설정 변경 후 빠른 복원</a:t>
            </a:r>
            <a:endParaRPr lang="en-US" altLang="ko-KR"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316024BF-94BD-4668-386C-2CDAFAFBD8B7}"/>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485C6164-BAE1-3A45-8574-C2B4249654F3}"/>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rsync</a:t>
            </a:r>
            <a:r>
              <a:rPr lang="en-US" altLang="ko-KR" dirty="0">
                <a:latin typeface="+mn-ea"/>
              </a:rPr>
              <a:t> </a:t>
            </a:r>
            <a:r>
              <a:rPr lang="ko-KR" altLang="en-US" dirty="0">
                <a:latin typeface="+mn-ea"/>
              </a:rPr>
              <a:t>기반 백업 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rsync</a:t>
            </a:r>
            <a:r>
              <a:rPr lang="ko-KR" altLang="en-US" dirty="0">
                <a:latin typeface="+mn-ea"/>
              </a:rPr>
              <a:t>를 사용해 특정 디렉토리 또는 파일을 복제 및 복구</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rsync</a:t>
            </a:r>
            <a:r>
              <a:rPr lang="en-US" altLang="ko-KR" dirty="0">
                <a:latin typeface="+mn-ea"/>
              </a:rPr>
              <a:t> -</a:t>
            </a:r>
            <a:r>
              <a:rPr lang="en-US" altLang="ko-KR" dirty="0" err="1">
                <a:latin typeface="+mn-ea"/>
              </a:rPr>
              <a:t>avz</a:t>
            </a:r>
            <a:r>
              <a:rPr lang="en-US" altLang="ko-KR" dirty="0">
                <a:latin typeface="+mn-ea"/>
              </a:rPr>
              <a:t> /backup/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특정 파일 손실 시 부분 복구 가능</a:t>
            </a:r>
            <a:endParaRPr lang="en-US" altLang="ko-KR" dirty="0">
              <a:latin typeface="+mn-ea"/>
            </a:endParaRPr>
          </a:p>
          <a:p>
            <a:pPr marL="342900" indent="-342900" algn="l">
              <a:lnSpc>
                <a:spcPts val="2520"/>
              </a:lnSpc>
              <a:buAutoNum type="arabicDbPeriod"/>
            </a:pPr>
            <a:r>
              <a:rPr lang="en-US" altLang="ko-KR" dirty="0" err="1">
                <a:latin typeface="+mn-ea"/>
              </a:rPr>
              <a:t>Btrfs</a:t>
            </a:r>
            <a:r>
              <a:rPr lang="en-US" altLang="ko-KR" dirty="0">
                <a:latin typeface="+mn-ea"/>
              </a:rPr>
              <a:t> </a:t>
            </a:r>
            <a:r>
              <a:rPr lang="ko-KR" altLang="en-US" dirty="0">
                <a:latin typeface="+mn-ea"/>
              </a:rPr>
              <a:t>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Btrfs</a:t>
            </a:r>
            <a:r>
              <a:rPr lang="en-US" altLang="ko-KR" dirty="0">
                <a:latin typeface="+mn-ea"/>
              </a:rPr>
              <a:t> </a:t>
            </a:r>
            <a:r>
              <a:rPr lang="ko-KR" altLang="en-US" dirty="0">
                <a:latin typeface="+mn-ea"/>
              </a:rPr>
              <a:t>파일 시스템의 스냅샷 기능으로 데이터 복원</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btrfs</a:t>
            </a:r>
            <a:r>
              <a:rPr lang="en-US" altLang="ko-KR" dirty="0">
                <a:latin typeface="+mn-ea"/>
              </a:rPr>
              <a:t> </a:t>
            </a:r>
            <a:r>
              <a:rPr lang="en-US" altLang="ko-KR" dirty="0" err="1">
                <a:latin typeface="+mn-ea"/>
              </a:rPr>
              <a:t>subvolume</a:t>
            </a:r>
            <a:r>
              <a:rPr lang="en-US" altLang="ko-KR" dirty="0">
                <a:latin typeface="+mn-ea"/>
              </a:rPr>
              <a:t> snapshot /data /backup/</a:t>
            </a:r>
            <a:r>
              <a:rPr lang="en-US" altLang="ko-KR" dirty="0" err="1">
                <a:latin typeface="+mn-ea"/>
              </a:rPr>
              <a:t>data_snapshot</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데이터 무결성 보장 및 복구 속도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947E9603-6F2C-670D-A211-62917F46710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3C75A0C-2317-C75E-A0AC-AE34853AE04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2BDBC497-7024-BAF8-F7AA-530777F9678D}"/>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파일 및 데이터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63434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A7A5-509F-8CBB-D1E5-0A89D053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8C9C0-A5FF-5655-66E2-765E3FDE85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EBCB87D2-9194-E25B-0795-E026E77BE50A}"/>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sz="1800" dirty="0">
                <a:solidFill>
                  <a:srgbClr val="000000"/>
                </a:solidFill>
                <a:latin typeface="+mn-ea"/>
                <a:cs typeface="Source Han Sans KR"/>
                <a:sym typeface="Source Han Sans KR"/>
              </a:rPr>
              <a:t>CPU </a:t>
            </a:r>
            <a:r>
              <a:rPr lang="ko-KR" altLang="en-US" sz="1800" dirty="0">
                <a:solidFill>
                  <a:srgbClr val="000000"/>
                </a:solidFill>
                <a:latin typeface="+mn-ea"/>
                <a:cs typeface="Source Han Sans KR"/>
                <a:sym typeface="Source Han Sans KR"/>
              </a:rPr>
              <a:t>스케줄링 최적화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코어 사용 우선순위를 조정하여 중요한 프로세스에 더 많은 리소스를 할당</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chrt</a:t>
            </a:r>
            <a:r>
              <a:rPr lang="en-US" altLang="ko-KR" dirty="0">
                <a:solidFill>
                  <a:srgbClr val="000000"/>
                </a:solidFill>
                <a:latin typeface="+mn-ea"/>
                <a:cs typeface="Source Han Sans KR"/>
                <a:sym typeface="Source Han Sans KR"/>
              </a:rPr>
              <a:t>, nice, renice</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사용량이 과부하 상태에서도 중요한 작업이 원활하게 수행됨</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latin typeface="+mn-ea"/>
              </a:rPr>
              <a:t>I/O </a:t>
            </a:r>
            <a:r>
              <a:rPr lang="ko-KR" altLang="en-US" dirty="0">
                <a:latin typeface="+mn-ea"/>
              </a:rPr>
              <a:t>성능 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디스크 입출력 속도 개선을 위해 </a:t>
            </a:r>
            <a:r>
              <a:rPr lang="ko-KR" altLang="en-US" sz="1800" dirty="0" err="1">
                <a:solidFill>
                  <a:srgbClr val="000000"/>
                </a:solidFill>
                <a:latin typeface="+mn-ea"/>
                <a:cs typeface="Source Han Sans KR"/>
                <a:sym typeface="Source Han Sans KR"/>
              </a:rPr>
              <a:t>캐싱이나</a:t>
            </a:r>
            <a:r>
              <a:rPr lang="ko-KR" altLang="en-US" sz="1800" dirty="0">
                <a:solidFill>
                  <a:srgbClr val="000000"/>
                </a:solidFill>
                <a:latin typeface="+mn-ea"/>
                <a:cs typeface="Source Han Sans KR"/>
                <a:sym typeface="Source Han Sans KR"/>
              </a:rPr>
              <a:t> 버퍼 설정 조정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sysctl</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vm.dirty_ratio</a:t>
            </a:r>
            <a:r>
              <a:rPr lang="en-US" altLang="ko-KR" sz="1800" dirty="0">
                <a:solidFill>
                  <a:srgbClr val="000000"/>
                </a:solidFill>
                <a:latin typeface="+mn-ea"/>
                <a:cs typeface="Source Han Sans KR"/>
                <a:sym typeface="Source Han Sans KR"/>
              </a:rPr>
              <a:t>=10 (</a:t>
            </a:r>
            <a:r>
              <a:rPr lang="ko-KR" altLang="en-US" sz="1800" dirty="0">
                <a:solidFill>
                  <a:srgbClr val="000000"/>
                </a:solidFill>
                <a:latin typeface="+mn-ea"/>
                <a:cs typeface="Source Han Sans KR"/>
                <a:sym typeface="Source Han Sans KR"/>
              </a:rPr>
              <a:t>디스크 쓰기 지연 조정</a:t>
            </a:r>
            <a:r>
              <a:rPr lang="en-US" altLang="ko-KR" sz="1800" dirty="0">
                <a:solidFill>
                  <a:srgbClr val="000000"/>
                </a:solidFill>
                <a:latin typeface="+mn-ea"/>
                <a:cs typeface="Source Han Sans KR"/>
                <a:sym typeface="Source Han Sans KR"/>
              </a:rPr>
              <a: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데이터베이스나 대용량 파일 처리가 </a:t>
            </a:r>
            <a:r>
              <a:rPr lang="ko-KR" altLang="en-US" sz="1800" dirty="0" err="1">
                <a:solidFill>
                  <a:srgbClr val="000000"/>
                </a:solidFill>
                <a:latin typeface="+mn-ea"/>
                <a:cs typeface="Source Han Sans KR"/>
                <a:sym typeface="Source Han Sans KR"/>
              </a:rPr>
              <a:t>빨라짐</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E2CBE38-0F74-BBEE-1509-915453CF5A49}"/>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성능 최적화</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AE5EA29B-B2CB-B288-26D6-CDB7A231BFCD}"/>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Swappiness</a:t>
            </a:r>
            <a:r>
              <a:rPr lang="en-US" altLang="ko-KR" dirty="0">
                <a:latin typeface="+mn-ea"/>
              </a:rPr>
              <a:t> </a:t>
            </a:r>
            <a:r>
              <a:rPr lang="ko-KR" altLang="en-US" dirty="0">
                <a:latin typeface="+mn-ea"/>
              </a:rPr>
              <a:t>설정</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커널이 </a:t>
            </a:r>
            <a:r>
              <a:rPr lang="ko-KR" altLang="en-US" dirty="0" err="1">
                <a:latin typeface="+mn-ea"/>
              </a:rPr>
              <a:t>스왑</a:t>
            </a:r>
            <a:r>
              <a:rPr lang="ko-KR" altLang="en-US" dirty="0">
                <a:latin typeface="+mn-ea"/>
              </a:rPr>
              <a:t> 메모리를 사용하는 빈도를 조정</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 </a:t>
            </a:r>
            <a:r>
              <a:rPr lang="en-US" altLang="ko-KR" dirty="0" err="1">
                <a:latin typeface="+mn-ea"/>
              </a:rPr>
              <a:t>sysctl</a:t>
            </a:r>
            <a:r>
              <a:rPr lang="en-US" altLang="ko-KR" dirty="0">
                <a:latin typeface="+mn-ea"/>
              </a:rPr>
              <a:t> </a:t>
            </a:r>
            <a:r>
              <a:rPr lang="en-US" altLang="ko-KR" dirty="0" err="1">
                <a:latin typeface="+mn-ea"/>
              </a:rPr>
              <a:t>vm.swappiness</a:t>
            </a:r>
            <a:r>
              <a:rPr lang="en-US" altLang="ko-KR" dirty="0">
                <a:latin typeface="+mn-ea"/>
              </a:rPr>
              <a:t>=10</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자주 사용하는 데이터가 메모리에 유지되어 성능이 개선됨</a:t>
            </a:r>
            <a:endParaRPr lang="en-US" altLang="ko-KR" dirty="0">
              <a:latin typeface="+mn-ea"/>
            </a:endParaRPr>
          </a:p>
          <a:p>
            <a:pPr algn="l">
              <a:lnSpc>
                <a:spcPts val="2520"/>
              </a:lnSpc>
            </a:pPr>
            <a:r>
              <a:rPr lang="ko-KR" altLang="en-US" dirty="0">
                <a:latin typeface="+mn-ea"/>
              </a:rPr>
              <a:t>２．　</a:t>
            </a:r>
            <a:r>
              <a:rPr lang="en-US" altLang="ko-KR" dirty="0">
                <a:latin typeface="+mn-ea"/>
              </a:rPr>
              <a:t>Cache </a:t>
            </a:r>
            <a:r>
              <a:rPr lang="ko-KR" altLang="en-US" dirty="0">
                <a:latin typeface="+mn-ea"/>
              </a:rPr>
              <a:t>및 </a:t>
            </a:r>
            <a:r>
              <a:rPr lang="en-US" altLang="ko-KR" dirty="0">
                <a:latin typeface="+mn-ea"/>
              </a:rPr>
              <a:t>Buffer </a:t>
            </a:r>
            <a:r>
              <a:rPr lang="ko-KR" altLang="en-US" dirty="0">
                <a:latin typeface="+mn-ea"/>
              </a:rPr>
              <a:t>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불필요한 캐시 데이터를 정리하여 메모리 공간 확보</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a:t>
            </a:r>
            <a:r>
              <a:rPr lang="ko-KR" altLang="en-US" sz="1800" dirty="0">
                <a:solidFill>
                  <a:srgbClr val="000000"/>
                </a:solidFill>
                <a:latin typeface="+mn-ea"/>
                <a:cs typeface="Source Han Sans KR"/>
                <a:sym typeface="Source Han Sans KR"/>
              </a:rPr>
              <a:t>　</a:t>
            </a:r>
            <a:r>
              <a:rPr lang="en-US" altLang="ko-KR" sz="1800" dirty="0">
                <a:solidFill>
                  <a:srgbClr val="000000"/>
                </a:solidFill>
                <a:latin typeface="+mn-ea"/>
                <a:cs typeface="Source Han Sans KR"/>
                <a:sym typeface="Source Han Sans KR"/>
              </a:rPr>
              <a:t>sync &amp;&amp; echo 3 &gt; /proc/sys/</a:t>
            </a:r>
            <a:r>
              <a:rPr lang="en-US" altLang="ko-KR" sz="1800" dirty="0" err="1">
                <a:solidFill>
                  <a:srgbClr val="000000"/>
                </a:solidFill>
                <a:latin typeface="+mn-ea"/>
                <a:cs typeface="Source Han Sans KR"/>
                <a:sym typeface="Source Han Sans KR"/>
              </a:rPr>
              <a:t>vm</a:t>
            </a:r>
            <a:r>
              <a:rPr lang="en-US" altLang="ko-KR" sz="1800" dirty="0">
                <a:solidFill>
                  <a:srgbClr val="000000"/>
                </a:solidFill>
                <a:latin typeface="+mn-ea"/>
                <a:cs typeface="Source Han Sans KR"/>
                <a:sym typeface="Source Han Sans KR"/>
              </a:rPr>
              <a:t>/</a:t>
            </a:r>
            <a:r>
              <a:rPr lang="en-US" altLang="ko-KR" sz="1800" dirty="0" err="1">
                <a:solidFill>
                  <a:srgbClr val="000000"/>
                </a:solidFill>
                <a:latin typeface="+mn-ea"/>
                <a:cs typeface="Source Han Sans KR"/>
                <a:sym typeface="Source Han Sans KR"/>
              </a:rPr>
              <a:t>drop_caches</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과부하 시 메모리 확보에 유리</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0E4EE168-8C59-6A29-97F5-31E89352FD2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FBBEAF1F-A9B0-0781-D1D5-0441654433CA}"/>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98C03774-1D9C-426D-7E86-37343C1B5AE6}"/>
              </a:ext>
            </a:extLst>
          </p:cNvPr>
          <p:cNvSpPr txBox="1"/>
          <p:nvPr/>
        </p:nvSpPr>
        <p:spPr>
          <a:xfrm>
            <a:off x="992256" y="5878130"/>
            <a:ext cx="2019300" cy="292581"/>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mn-ea"/>
                <a:cs typeface="Source Han Sans KR Bold"/>
                <a:sym typeface="Source Han Sans KR Bold"/>
              </a:rPr>
              <a:t>메모리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86514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726E-6060-FF7B-01F5-4C3B89C67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9E187-5545-9FC1-88E7-6519552FF3C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76410A1-1BB2-532C-4B29-CFCC6BA12E3C}"/>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solidFill>
                  <a:srgbClr val="000000"/>
                </a:solidFill>
                <a:latin typeface="+mn-ea"/>
                <a:cs typeface="Source Han Sans KR"/>
                <a:sym typeface="Source Han Sans KR"/>
              </a:rPr>
              <a:t>시스템 설정 백업</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etc</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디렉토리의 설정 파일을 주기적으로 백업</a:t>
            </a:r>
          </a:p>
          <a:p>
            <a:pPr lvl="1">
              <a:lnSpc>
                <a:spcPts val="2520"/>
              </a:lnSpc>
            </a:pPr>
            <a:r>
              <a:rPr lang="ko-KR" altLang="en-US" dirty="0">
                <a:solidFill>
                  <a:srgbClr val="000000"/>
                </a:solidFill>
                <a:latin typeface="+mn-ea"/>
                <a:cs typeface="Source Han Sans KR"/>
                <a:sym typeface="Source Han Sans KR"/>
              </a:rPr>
              <a:t>	예시 명령어</a:t>
            </a:r>
            <a:r>
              <a:rPr lang="en-US" altLang="ko-KR" dirty="0">
                <a:solidFill>
                  <a:srgbClr val="000000"/>
                </a:solidFill>
                <a:latin typeface="+mn-ea"/>
                <a:cs typeface="Source Han Sans KR"/>
                <a:sym typeface="Source Han Sans KR"/>
              </a:rPr>
              <a:t>:tar -</a:t>
            </a:r>
            <a:r>
              <a:rPr lang="en-US" altLang="ko-KR" dirty="0" err="1">
                <a:solidFill>
                  <a:srgbClr val="000000"/>
                </a:solidFill>
                <a:latin typeface="+mn-ea"/>
                <a:cs typeface="Source Han Sans KR"/>
                <a:sym typeface="Source Han Sans KR"/>
              </a:rPr>
              <a:t>cvzf</a:t>
            </a:r>
            <a:r>
              <a:rPr lang="en-US" altLang="ko-KR" dirty="0">
                <a:solidFill>
                  <a:srgbClr val="000000"/>
                </a:solidFill>
                <a:latin typeface="+mn-ea"/>
                <a:cs typeface="Source Han Sans KR"/>
                <a:sym typeface="Source Han Sans KR"/>
              </a:rPr>
              <a:t> /backup/etc_backup.tar.gz /</a:t>
            </a:r>
            <a:r>
              <a:rPr lang="en-US" altLang="ko-KR" dirty="0" err="1">
                <a:solidFill>
                  <a:srgbClr val="000000"/>
                </a:solidFill>
                <a:latin typeface="+mn-ea"/>
                <a:cs typeface="Source Han Sans KR"/>
                <a:sym typeface="Source Han Sans KR"/>
              </a:rPr>
              <a:t>etc</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설정 변경 시 빠른 복구시스템 스냅샷 </a:t>
            </a:r>
            <a:r>
              <a:rPr lang="en-US" altLang="ko-KR" dirty="0">
                <a:solidFill>
                  <a:srgbClr val="000000"/>
                </a:solidFill>
                <a:latin typeface="+mn-ea"/>
                <a:cs typeface="Source Han Sans KR"/>
                <a:sym typeface="Source Han Sans KR"/>
              </a:rPr>
              <a:t>(Snapshot)</a:t>
            </a:r>
          </a:p>
          <a:p>
            <a:pPr lvl="1">
              <a:lnSpc>
                <a:spcPts val="2520"/>
              </a:lnSpc>
            </a:pPr>
            <a:r>
              <a:rPr lang="ko-KR" altLang="en-US" dirty="0">
                <a:solidFill>
                  <a:srgbClr val="000000"/>
                </a:solidFill>
                <a:latin typeface="+mn-ea"/>
                <a:cs typeface="Source Han Sans KR"/>
                <a:sym typeface="Source Han Sans KR"/>
              </a:rPr>
              <a:t> </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UFW (Firewall) </a:t>
            </a:r>
            <a:r>
              <a:rPr lang="ko-KR" altLang="en-US" dirty="0">
                <a:solidFill>
                  <a:srgbClr val="000000"/>
                </a:solidFill>
                <a:latin typeface="+mn-ea"/>
                <a:cs typeface="Source Han Sans KR"/>
                <a:sym typeface="Source Han Sans KR"/>
              </a:rPr>
              <a:t>설정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방화벽 설정 저장 후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save    </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reload</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네트워크 설정 오류 복구</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18DAA214-E8CF-24A5-D838-710FED684F1E}"/>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설정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0928B34C-C127-F73D-0B8C-C0C2CB47C1AF}"/>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Home Directory </a:t>
            </a:r>
            <a:r>
              <a:rPr lang="ko-KR" altLang="en-US" dirty="0">
                <a:latin typeface="+mn-ea"/>
              </a:rPr>
              <a:t>백업</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사용자별 설정과 데이터 백업</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:tar -</a:t>
            </a:r>
            <a:r>
              <a:rPr lang="en-US" altLang="ko-KR" dirty="0" err="1">
                <a:latin typeface="+mn-ea"/>
              </a:rPr>
              <a:t>cvzf</a:t>
            </a:r>
            <a:r>
              <a:rPr lang="en-US" altLang="ko-KR" dirty="0">
                <a:latin typeface="+mn-ea"/>
              </a:rPr>
              <a:t> /backup/home_user.tar.gz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사용자 환경 및 개인 데이터 복구</a:t>
            </a:r>
            <a:endParaRPr lang="en-US" altLang="ko-KR" dirty="0">
              <a:latin typeface="+mn-ea"/>
            </a:endParaRPr>
          </a:p>
          <a:p>
            <a:pPr marL="342900" indent="-342900" algn="l">
              <a:lnSpc>
                <a:spcPts val="2520"/>
              </a:lnSpc>
              <a:buFont typeface="+mj-lt"/>
              <a:buAutoNum type="arabicPeriod" startAt="2"/>
            </a:pPr>
            <a:r>
              <a:rPr lang="en-US" altLang="ko-KR" dirty="0">
                <a:latin typeface="+mn-ea"/>
              </a:rPr>
              <a:t>Dotfiles </a:t>
            </a:r>
            <a:r>
              <a:rPr lang="ko-KR" altLang="en-US" dirty="0">
                <a:latin typeface="+mn-ea"/>
              </a:rPr>
              <a:t>관리</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bashrc</a:t>
            </a:r>
            <a:r>
              <a:rPr lang="en-US" altLang="ko-KR" dirty="0">
                <a:latin typeface="+mn-ea"/>
              </a:rPr>
              <a:t>, .</a:t>
            </a:r>
            <a:r>
              <a:rPr lang="en-US" altLang="ko-KR" dirty="0" err="1">
                <a:latin typeface="+mn-ea"/>
              </a:rPr>
              <a:t>vimrc</a:t>
            </a:r>
            <a:r>
              <a:rPr lang="en-US" altLang="ko-KR" dirty="0">
                <a:latin typeface="+mn-ea"/>
              </a:rPr>
              <a:t> </a:t>
            </a:r>
            <a:r>
              <a:rPr lang="ko-KR" altLang="en-US" dirty="0">
                <a:latin typeface="+mn-ea"/>
              </a:rPr>
              <a:t>등 사용자 설정 파일 버전 관리</a:t>
            </a:r>
            <a:endParaRPr lang="en-US" altLang="ko-KR" dirty="0">
              <a:latin typeface="+mn-ea"/>
            </a:endParaRPr>
          </a:p>
          <a:p>
            <a:pPr algn="l">
              <a:lnSpc>
                <a:spcPts val="2520"/>
              </a:lnSpc>
            </a:pPr>
            <a:r>
              <a:rPr lang="en-US" altLang="ko-KR" dirty="0">
                <a:latin typeface="+mn-ea"/>
              </a:rPr>
              <a:t>	</a:t>
            </a:r>
            <a:r>
              <a:rPr lang="ko-KR" altLang="en-US" dirty="0">
                <a:latin typeface="+mn-ea"/>
              </a:rPr>
              <a:t>예시 툴</a:t>
            </a:r>
            <a:r>
              <a:rPr lang="en-US" altLang="ko-KR" dirty="0">
                <a:latin typeface="+mn-ea"/>
              </a:rPr>
              <a:t>: git, </a:t>
            </a:r>
            <a:r>
              <a:rPr lang="en-US" altLang="ko-KR" dirty="0" err="1">
                <a:latin typeface="+mn-ea"/>
              </a:rPr>
              <a:t>chezmoi</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개발 환경 및 개인화된 설정 복원</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401F9982-9093-4253-1B0F-79BD358C9D1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98625F9-EF9E-A756-1F07-12A35E908A16}"/>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C920209B-A9F4-FFE4-2715-01D41E5F4455}"/>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사용자 환경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62211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0CB6-B003-4741-EBEB-E5F50A5AA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240598-5846-A7CD-C4B1-23889A10EBB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6AEF174-5C6A-FB84-23AB-42510434A6D6}"/>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APT </a:t>
            </a:r>
            <a:r>
              <a:rPr lang="ko-KR" altLang="en-US" dirty="0">
                <a:solidFill>
                  <a:srgbClr val="000000"/>
                </a:solidFill>
                <a:latin typeface="+mn-ea"/>
                <a:cs typeface="Source Han Sans KR"/>
                <a:sym typeface="Source Han Sans KR"/>
              </a:rPr>
              <a:t>캐시 복원 </a:t>
            </a:r>
            <a:r>
              <a:rPr lang="en-US" altLang="ko-KR" dirty="0">
                <a:solidFill>
                  <a:srgbClr val="000000"/>
                </a:solidFill>
                <a:latin typeface="+mn-ea"/>
                <a:cs typeface="Source Han Sans KR"/>
                <a:sym typeface="Source Han Sans KR"/>
              </a:rPr>
              <a:t>(Debian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설치된 패키지 목록을 저장하고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--get-selections &gt; package_list.txt</a:t>
            </a:r>
          </a:p>
          <a:p>
            <a:pPr lvl="1">
              <a:lnSpc>
                <a:spcPts val="2520"/>
              </a:lnSpc>
            </a:pP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--set-selections &lt; package_list.txt</a:t>
            </a:r>
          </a:p>
          <a:p>
            <a:pPr lvl="1">
              <a:lnSpc>
                <a:spcPts val="2520"/>
              </a:lnSpc>
            </a:pPr>
            <a:r>
              <a:rPr lang="en-US" altLang="ko-KR" dirty="0">
                <a:solidFill>
                  <a:srgbClr val="000000"/>
                </a:solidFill>
                <a:latin typeface="+mn-ea"/>
                <a:cs typeface="Source Han Sans KR"/>
                <a:sym typeface="Source Han Sans KR"/>
              </a:rPr>
              <a:t>			apt-get </a:t>
            </a:r>
            <a:r>
              <a:rPr lang="en-US" altLang="ko-KR" dirty="0" err="1">
                <a:solidFill>
                  <a:srgbClr val="000000"/>
                </a:solidFill>
                <a:latin typeface="+mn-ea"/>
                <a:cs typeface="Source Han Sans KR"/>
                <a:sym typeface="Source Han Sans KR"/>
              </a:rPr>
              <a:t>dselect</a:t>
            </a:r>
            <a:r>
              <a:rPr lang="en-US" altLang="ko-KR" dirty="0">
                <a:solidFill>
                  <a:srgbClr val="000000"/>
                </a:solidFill>
                <a:latin typeface="+mn-ea"/>
                <a:cs typeface="Source Han Sans KR"/>
                <a:sym typeface="Source Han Sans KR"/>
              </a:rPr>
              <a:t>-upgrade</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패키지 손상 시 빠른 복구</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RPM </a:t>
            </a:r>
            <a:r>
              <a:rPr lang="ko-KR" altLang="en-US" dirty="0">
                <a:solidFill>
                  <a:srgbClr val="000000"/>
                </a:solidFill>
                <a:latin typeface="+mn-ea"/>
                <a:cs typeface="Source Han Sans KR"/>
                <a:sym typeface="Source Han Sans KR"/>
              </a:rPr>
              <a:t>패키지 복원 </a:t>
            </a:r>
            <a:r>
              <a:rPr lang="en-US" altLang="ko-KR" dirty="0">
                <a:solidFill>
                  <a:srgbClr val="000000"/>
                </a:solidFill>
                <a:latin typeface="+mn-ea"/>
                <a:cs typeface="Source Han Sans KR"/>
                <a:sym typeface="Source Han Sans KR"/>
              </a:rPr>
              <a:t>(RHEL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RPM </a:t>
            </a:r>
            <a:r>
              <a:rPr lang="ko-KR" altLang="en-US" dirty="0">
                <a:solidFill>
                  <a:srgbClr val="000000"/>
                </a:solidFill>
                <a:latin typeface="+mn-ea"/>
                <a:cs typeface="Source Han Sans KR"/>
                <a:sym typeface="Source Han Sans KR"/>
              </a:rPr>
              <a:t>패키지 상태 저장 및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:rpm -</a:t>
            </a:r>
            <a:r>
              <a:rPr lang="en-US" altLang="ko-KR" dirty="0" err="1">
                <a:solidFill>
                  <a:srgbClr val="000000"/>
                </a:solidFill>
                <a:latin typeface="+mn-ea"/>
                <a:cs typeface="Source Han Sans KR"/>
                <a:sym typeface="Source Han Sans KR"/>
              </a:rPr>
              <a:t>qa</a:t>
            </a:r>
            <a:r>
              <a:rPr lang="en-US" altLang="ko-KR" dirty="0">
                <a:solidFill>
                  <a:srgbClr val="000000"/>
                </a:solidFill>
                <a:latin typeface="+mn-ea"/>
                <a:cs typeface="Source Han Sans KR"/>
                <a:sym typeface="Source Han Sans KR"/>
              </a:rPr>
              <a:t> &gt; installed_rpms.txt           yum reinstall $(cat installed_rpms.txt)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재설치 없이 빠른 복구</a:t>
            </a:r>
            <a:endParaRPr lang="en-US" altLang="ko-KR" dirty="0">
              <a:solidFill>
                <a:srgbClr val="000000"/>
              </a:solidFill>
              <a:latin typeface="+mn-ea"/>
              <a:cs typeface="Source Han Sans KR"/>
              <a:sym typeface="Source Han Sans KR"/>
            </a:endParaRP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02CF018D-0621-51E0-DF45-DFDB19C5423C}"/>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소프트웨어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E5DA6626-F9A0-BA3A-187F-D77C92FE2C6E}"/>
              </a:ext>
            </a:extLst>
          </p:cNvPr>
          <p:cNvSpPr txBox="1"/>
          <p:nvPr/>
        </p:nvSpPr>
        <p:spPr>
          <a:xfrm>
            <a:off x="1028699" y="6712227"/>
            <a:ext cx="9751944" cy="1895584"/>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Cron </a:t>
            </a:r>
            <a:r>
              <a:rPr lang="ko-KR" altLang="en-US" dirty="0">
                <a:latin typeface="+mn-ea"/>
              </a:rPr>
              <a:t>기반 복원 스케줄링기능</a:t>
            </a:r>
            <a:r>
              <a:rPr lang="en-US" altLang="ko-KR" dirty="0">
                <a:latin typeface="+mn-ea"/>
              </a:rPr>
              <a:t>: </a:t>
            </a:r>
            <a:r>
              <a:rPr lang="ko-KR" altLang="en-US" dirty="0">
                <a:latin typeface="+mn-ea"/>
              </a:rPr>
              <a:t>주기적으로 복원 포인트 생성 및 관리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:crontab –e         0 2 * * * /usr/local/bin/backup.sh</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자동 복원 포인트 생성으로 신속한 복구 가능</a:t>
            </a:r>
            <a:endParaRPr lang="en-US" altLang="ko-KR" dirty="0">
              <a:latin typeface="+mn-ea"/>
            </a:endParaRPr>
          </a:p>
          <a:p>
            <a:pPr marL="342900" indent="-342900" algn="l">
              <a:lnSpc>
                <a:spcPts val="2520"/>
              </a:lnSpc>
              <a:buAutoNum type="arabicDbPeriod"/>
            </a:pPr>
            <a:r>
              <a:rPr lang="ko-KR" altLang="en-US" dirty="0">
                <a:latin typeface="+mn-ea"/>
              </a:rPr>
              <a:t>시스템 복원 자동화 스크립트</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여러 복원 절차를 스크립트화</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복구 과정의 일관성 및 효율성 강화</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A3C0D3EA-ABE0-B5BF-ACFB-E89A096009AF}"/>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9477A9EB-945D-6D09-08AD-15E9B1E957BB}"/>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8DEF7E5C-B4A7-9070-1AA8-FFAFE432235F}"/>
              </a:ext>
            </a:extLst>
          </p:cNvPr>
          <p:cNvSpPr txBox="1"/>
          <p:nvPr/>
        </p:nvSpPr>
        <p:spPr>
          <a:xfrm>
            <a:off x="992256" y="6332286"/>
            <a:ext cx="2019300" cy="299121"/>
          </a:xfrm>
          <a:prstGeom prst="rect">
            <a:avLst/>
          </a:prstGeom>
        </p:spPr>
        <p:txBody>
          <a:bodyPr wrap="square" lIns="0" tIns="0" rIns="0" bIns="0" rtlCol="0" anchor="t">
            <a:spAutoFit/>
          </a:bodyPr>
          <a:lstStyle/>
          <a:p>
            <a:pPr algn="l">
              <a:lnSpc>
                <a:spcPts val="2520"/>
              </a:lnSpc>
            </a:pPr>
            <a:r>
              <a:rPr lang="ko-KR" altLang="en-US" b="1" dirty="0"/>
              <a:t>자동화 및 복구 계획</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48193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A8BE7A7-7AE1-A4DB-2A14-A9CF9F12FA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443CA6-0F19-A401-CD96-158C91EB07B9}"/>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~4</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8B9439B5-4684-4A4C-EC75-9BA62892D9A1}"/>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5B5B459-F349-0E4F-FDB0-ECB7AFABFBE7}"/>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9A492774-BF7E-A841-DA2A-182627AAE2C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BE20B23B-404A-DFDB-F8E8-C99896DCB503}"/>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FA506888-3E90-EC5F-E5CB-1566FF9B3382}"/>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~4</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9576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3600709" y="3676477"/>
            <a:ext cx="4687291" cy="6610523"/>
            <a:chOff x="0" y="0"/>
            <a:chExt cx="726184" cy="1024143"/>
          </a:xfrm>
        </p:grpSpPr>
        <p:sp>
          <p:nvSpPr>
            <p:cNvPr id="3" name="Freeform 3"/>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p:cNvGrpSpPr/>
          <p:nvPr/>
        </p:nvGrpSpPr>
        <p:grpSpPr>
          <a:xfrm>
            <a:off x="1028700" y="7114657"/>
            <a:ext cx="2124593" cy="212459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3660552" y="7114657"/>
            <a:ext cx="2124593" cy="21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6289969" y="7114657"/>
            <a:ext cx="2124593" cy="212459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1028700" y="971550"/>
            <a:ext cx="29706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EBEEF0"/>
                  </a:solidFill>
                  <a:latin typeface="Source Han Sans KR Bold"/>
                  <a:ea typeface="Source Han Sans KR Bold"/>
                  <a:cs typeface="Source Han Sans KR Bold"/>
                  <a:sym typeface="Source Han Sans KR Bold"/>
                </a:rPr>
                <a:t>XYZ </a:t>
              </a:r>
              <a:r>
                <a:rPr lang="en-US" sz="2000" b="1" dirty="0" err="1">
                  <a:solidFill>
                    <a:srgbClr val="EBEEF0"/>
                  </a:solidFill>
                  <a:latin typeface="Source Han Sans KR Bold"/>
                  <a:ea typeface="Source Han Sans KR Bold"/>
                  <a:cs typeface="Source Han Sans KR Bold"/>
                  <a:sym typeface="Source Han Sans KR Bold"/>
                </a:rPr>
                <a:t>코퍼레이션</a:t>
              </a:r>
              <a:endParaRPr lang="en-US" sz="2000" b="1" dirty="0">
                <a:solidFill>
                  <a:srgbClr val="EBEEF0"/>
                </a:solidFill>
                <a:latin typeface="Source Han Sans KR Bold"/>
                <a:ea typeface="Source Han Sans KR Bold"/>
                <a:cs typeface="Source Han Sans KR Bold"/>
                <a:sym typeface="Source Han Sans KR Bold"/>
              </a:endParaRP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48029"/>
            <a:ext cx="3132758" cy="2065298"/>
            <a:chOff x="0" y="-47625"/>
            <a:chExt cx="4177010" cy="2753730"/>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디지털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마케팅</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캠페인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지원</a:t>
              </a:r>
              <a:endParaRPr lang="en-US" sz="1800"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이메일</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뉴스레터</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시장</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조사</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경쟁</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분석</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자료</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보고서</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이벤트</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기획</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실행</a:t>
              </a:r>
              <a:endParaRPr lang="en-US" sz="1800" u="none" strike="noStrike" dirty="0">
                <a:solidFill>
                  <a:srgbClr val="000000"/>
                </a:solidFill>
                <a:latin typeface="Source Han Sans KR"/>
                <a:ea typeface="Source Han Sans KR"/>
                <a:cs typeface="Source Han Sans KR"/>
                <a:sym typeface="Source Han Sans KR"/>
              </a:endParaRP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주요</a:t>
              </a:r>
              <a:r>
                <a:rPr lang="en-US" sz="1800" b="1" dirty="0">
                  <a:solidFill>
                    <a:srgbClr val="000000"/>
                  </a:solidFill>
                  <a:latin typeface="Source Han Sans KR Bold"/>
                  <a:ea typeface="Source Han Sans KR Bold"/>
                  <a:cs typeface="Source Han Sans KR Bold"/>
                  <a:sym typeface="Source Han Sans KR Bold"/>
                </a:rPr>
                <a:t> </a:t>
              </a:r>
              <a:r>
                <a:rPr lang="en-US" sz="1800" b="1" dirty="0" err="1">
                  <a:solidFill>
                    <a:srgbClr val="000000"/>
                  </a:solidFill>
                  <a:latin typeface="Source Han Sans KR Bold"/>
                  <a:ea typeface="Source Han Sans KR Bold"/>
                  <a:cs typeface="Source Han Sans KR Bold"/>
                  <a:sym typeface="Source Han Sans KR Bold"/>
                </a:rPr>
                <a:t>업무</a:t>
              </a:r>
              <a:endParaRPr lang="en-US" sz="1800" b="1" dirty="0">
                <a:solidFill>
                  <a:srgbClr val="000000"/>
                </a:solidFill>
                <a:latin typeface="Source Han Sans KR Bold"/>
                <a:ea typeface="Source Han Sans KR Bold"/>
                <a:cs typeface="Source Han Sans KR Bold"/>
                <a:sym typeface="Source Han Sans KR Bold"/>
              </a:endParaRP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71550"/>
            <a:ext cx="3427661"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71550"/>
            <a:ext cx="349827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2299395" cy="514350"/>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42BC-6B4F-E3DE-F81B-CFB5AB4508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DE1AFD-42FB-4510-FB28-8203023DC2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E896CAF-2151-7B49-A788-2664F2E89D05}"/>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ko-KR" altLang="en-US" dirty="0"/>
              <a:t>서비스 비활성화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부팅 시 자동으로 실행되는 불필요한 서비스 중지</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systemctl</a:t>
            </a:r>
            <a:r>
              <a:rPr lang="en-US" altLang="ko-KR" dirty="0">
                <a:solidFill>
                  <a:srgbClr val="000000"/>
                </a:solidFill>
                <a:latin typeface="+mn-ea"/>
                <a:cs typeface="Source Han Sans KR"/>
                <a:sym typeface="Source Han Sans KR"/>
              </a:rPr>
              <a:t> disable </a:t>
            </a:r>
            <a:r>
              <a:rPr lang="en-US" altLang="ko-KR" dirty="0" err="1">
                <a:solidFill>
                  <a:srgbClr val="000000"/>
                </a:solidFill>
                <a:latin typeface="+mn-ea"/>
                <a:cs typeface="Source Han Sans KR"/>
                <a:sym typeface="Source Han Sans KR"/>
              </a:rPr>
              <a:t>bluetoothsystemctl</a:t>
            </a:r>
            <a:r>
              <a:rPr lang="en-US" altLang="ko-KR" dirty="0">
                <a:solidFill>
                  <a:srgbClr val="000000"/>
                </a:solidFill>
                <a:latin typeface="+mn-ea"/>
                <a:cs typeface="Source Han Sans KR"/>
                <a:sym typeface="Source Han Sans KR"/>
              </a:rPr>
              <a:t> stop Bluetooth</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메모리 및 </a:t>
            </a:r>
            <a:r>
              <a:rPr lang="en-US" altLang="ko-KR" dirty="0">
                <a:solidFill>
                  <a:srgbClr val="000000"/>
                </a:solidFill>
                <a:latin typeface="+mn-ea"/>
                <a:cs typeface="Source Han Sans KR"/>
                <a:sym typeface="Source Han Sans KR"/>
              </a:rPr>
              <a:t>CPU </a:t>
            </a:r>
            <a:r>
              <a:rPr lang="ko-KR" altLang="en-US" dirty="0">
                <a:solidFill>
                  <a:srgbClr val="000000"/>
                </a:solidFill>
                <a:latin typeface="+mn-ea"/>
                <a:cs typeface="Source Han Sans KR"/>
                <a:sym typeface="Source Han Sans KR"/>
              </a:rPr>
              <a:t>리소스 절약</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Zombie </a:t>
            </a:r>
            <a:r>
              <a:rPr lang="ko-KR" altLang="en-US" dirty="0"/>
              <a:t>프로세스 제거</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비정상적으로 종료된 프로세스를 강제 종료</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:kill -9 &lt;PID&gt;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자원 낭비 방지</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A7D0A33-9290-3DFC-0065-F18A5DAD7114}"/>
              </a:ext>
            </a:extLst>
          </p:cNvPr>
          <p:cNvSpPr txBox="1"/>
          <p:nvPr/>
        </p:nvSpPr>
        <p:spPr>
          <a:xfrm>
            <a:off x="1028698" y="2337691"/>
            <a:ext cx="4914901" cy="299121"/>
          </a:xfrm>
          <a:prstGeom prst="rect">
            <a:avLst/>
          </a:prstGeom>
        </p:spPr>
        <p:txBody>
          <a:bodyPr wrap="square" lIns="0" tIns="0" rIns="0" bIns="0" rtlCol="0" anchor="t">
            <a:spAutoFit/>
          </a:bodyPr>
          <a:lstStyle/>
          <a:p>
            <a:pPr algn="l">
              <a:lnSpc>
                <a:spcPts val="2520"/>
              </a:lnSpc>
            </a:pPr>
            <a:r>
              <a:rPr lang="ko-KR" altLang="en-US" b="1" dirty="0"/>
              <a:t>불필요한 서비스 및 프로세스 관리</a:t>
            </a:r>
            <a:endParaRPr lang="en-US" sz="1800" b="1" dirty="0">
              <a:solidFill>
                <a:srgbClr val="000000"/>
              </a:solidFill>
              <a:latin typeface="+mn-ea"/>
              <a:cs typeface="Source Han Sans KR Bold"/>
              <a:sym typeface="Source Han Sans KR Bold"/>
            </a:endParaRPr>
          </a:p>
        </p:txBody>
      </p:sp>
      <p:sp>
        <p:nvSpPr>
          <p:cNvPr id="10" name="TextBox 10">
            <a:extLst>
              <a:ext uri="{FF2B5EF4-FFF2-40B4-BE49-F238E27FC236}">
                <a16:creationId xmlns:a16="http://schemas.microsoft.com/office/drawing/2014/main" id="{BB1D4275-4CA6-0745-46D5-8F6ADAF8450C}"/>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D2CE4F9B-F120-9485-BBDF-973419375201}"/>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4" name="TextBox 7">
            <a:extLst>
              <a:ext uri="{FF2B5EF4-FFF2-40B4-BE49-F238E27FC236}">
                <a16:creationId xmlns:a16="http://schemas.microsoft.com/office/drawing/2014/main" id="{DF459459-4EF0-EF30-B54A-94A4784D9027}"/>
              </a:ext>
            </a:extLst>
          </p:cNvPr>
          <p:cNvSpPr txBox="1"/>
          <p:nvPr/>
        </p:nvSpPr>
        <p:spPr>
          <a:xfrm>
            <a:off x="1028699" y="6523991"/>
            <a:ext cx="9751944" cy="1254382"/>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t>Crontab </a:t>
            </a:r>
            <a:r>
              <a:rPr lang="ko-KR" altLang="en-US" dirty="0"/>
              <a:t>활용</a:t>
            </a:r>
            <a:r>
              <a:rPr lang="en-US" altLang="ko-KR" dirty="0">
                <a:latin typeface="+mn-ea"/>
              </a:rPr>
              <a:t>	</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주기적인 작업 자동화 </a:t>
            </a:r>
            <a:r>
              <a:rPr lang="en-US" altLang="ko-KR" dirty="0">
                <a:latin typeface="+mn-ea"/>
              </a:rPr>
              <a:t>(</a:t>
            </a:r>
            <a:r>
              <a:rPr lang="ko-KR" altLang="en-US" dirty="0">
                <a:latin typeface="+mn-ea"/>
              </a:rPr>
              <a:t>예</a:t>
            </a:r>
            <a:r>
              <a:rPr lang="en-US" altLang="ko-KR" dirty="0">
                <a:latin typeface="+mn-ea"/>
              </a:rPr>
              <a:t>: </a:t>
            </a:r>
            <a:r>
              <a:rPr lang="ko-KR" altLang="en-US" dirty="0">
                <a:latin typeface="+mn-ea"/>
              </a:rPr>
              <a:t>캐시 정리</a:t>
            </a:r>
            <a:r>
              <a:rPr lang="en-US" altLang="ko-KR" dirty="0">
                <a:latin typeface="+mn-ea"/>
              </a:rPr>
              <a:t>, </a:t>
            </a:r>
            <a:r>
              <a:rPr lang="ko-KR" altLang="en-US" dirty="0">
                <a:latin typeface="+mn-ea"/>
              </a:rPr>
              <a:t>서비스 재시작</a:t>
            </a:r>
            <a:r>
              <a:rPr lang="en-US" altLang="ko-KR" dirty="0">
                <a:latin typeface="+mn-ea"/>
              </a:rPr>
              <a:t>)</a:t>
            </a:r>
          </a:p>
          <a:p>
            <a:pPr algn="l">
              <a:lnSpc>
                <a:spcPts val="2520"/>
              </a:lnSpc>
            </a:pPr>
            <a:r>
              <a:rPr lang="en-US" altLang="ko-KR" dirty="0">
                <a:latin typeface="+mn-ea"/>
              </a:rPr>
              <a:t>	</a:t>
            </a:r>
            <a:r>
              <a:rPr lang="ko-KR" altLang="en-US" dirty="0">
                <a:latin typeface="+mn-ea"/>
              </a:rPr>
              <a:t>예시 명령어</a:t>
            </a:r>
            <a:r>
              <a:rPr lang="en-US" altLang="ko-KR" dirty="0">
                <a:latin typeface="+mn-ea"/>
              </a:rPr>
              <a:t>:crontab -e0 3 * * * /</a:t>
            </a:r>
            <a:r>
              <a:rPr lang="en-US" altLang="ko-KR" dirty="0" err="1">
                <a:latin typeface="+mn-ea"/>
              </a:rPr>
              <a:t>usr</a:t>
            </a:r>
            <a:r>
              <a:rPr lang="en-US" altLang="ko-KR" dirty="0">
                <a:latin typeface="+mn-ea"/>
              </a:rPr>
              <a:t>/</a:t>
            </a:r>
            <a:r>
              <a:rPr lang="en-US" altLang="ko-KR" dirty="0" err="1">
                <a:latin typeface="+mn-ea"/>
              </a:rPr>
              <a:t>sbin</a:t>
            </a:r>
            <a:r>
              <a:rPr lang="en-US" altLang="ko-KR" dirty="0">
                <a:latin typeface="+mn-ea"/>
              </a:rPr>
              <a:t>/</a:t>
            </a:r>
            <a:r>
              <a:rPr lang="en-US" altLang="ko-KR" dirty="0" err="1">
                <a:latin typeface="+mn-ea"/>
              </a:rPr>
              <a:t>cron.daily</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시스템 유지보수 자동화 및 안정성 확보</a:t>
            </a:r>
            <a:endParaRPr lang="en-US" sz="1800" dirty="0">
              <a:solidFill>
                <a:srgbClr val="000000"/>
              </a:solidFill>
              <a:latin typeface="+mn-ea"/>
              <a:cs typeface="Source Han Sans KR"/>
              <a:sym typeface="Source Han Sans KR"/>
            </a:endParaRPr>
          </a:p>
        </p:txBody>
      </p:sp>
      <p:sp>
        <p:nvSpPr>
          <p:cNvPr id="8" name="TextBox 6">
            <a:extLst>
              <a:ext uri="{FF2B5EF4-FFF2-40B4-BE49-F238E27FC236}">
                <a16:creationId xmlns:a16="http://schemas.microsoft.com/office/drawing/2014/main" id="{CA502B5A-A126-203E-6E4E-9E1F2016A047}"/>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자동화 및 스케줄링</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251272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67726"/>
            <a:ext cx="1363135" cy="358221"/>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35498"/>
            <a:ext cx="1994892"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72768"/>
            <a:ext cx="3219376"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690C-8B16-08C7-9132-092C9F60B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3B209D-A5A3-95E7-155F-05C198A248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43F93128-0991-6FCD-C86C-33F8EEC0EA52}"/>
              </a:ext>
            </a:extLst>
          </p:cNvPr>
          <p:cNvSpPr txBox="1"/>
          <p:nvPr/>
        </p:nvSpPr>
        <p:spPr>
          <a:xfrm>
            <a:off x="992256" y="2985056"/>
            <a:ext cx="10858501" cy="2216184"/>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dirty="0"/>
              <a:t>Firewall </a:t>
            </a:r>
            <a:r>
              <a:rPr lang="ko-KR" altLang="en-US" dirty="0"/>
              <a:t>설정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포트 접근 제한 및 </a:t>
            </a:r>
            <a:r>
              <a:rPr lang="en-US" altLang="ko-KR" dirty="0">
                <a:solidFill>
                  <a:srgbClr val="000000"/>
                </a:solidFill>
                <a:latin typeface="+mn-ea"/>
                <a:cs typeface="Source Han Sans KR"/>
                <a:sym typeface="Source Han Sans KR"/>
              </a:rPr>
              <a:t>IP </a:t>
            </a:r>
            <a:r>
              <a:rPr lang="ko-KR" altLang="en-US" dirty="0">
                <a:solidFill>
                  <a:srgbClr val="000000"/>
                </a:solidFill>
                <a:latin typeface="+mn-ea"/>
                <a:cs typeface="Source Han Sans KR"/>
                <a:sym typeface="Source Han Sans KR"/>
              </a:rPr>
              <a:t>기반 차단 설정</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enableufw</a:t>
            </a:r>
            <a:r>
              <a:rPr lang="en-US" altLang="ko-KR" dirty="0">
                <a:solidFill>
                  <a:srgbClr val="000000"/>
                </a:solidFill>
                <a:latin typeface="+mn-ea"/>
                <a:cs typeface="Source Han Sans KR"/>
                <a:sym typeface="Source Han Sans KR"/>
              </a:rPr>
              <a:t> allow 22</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외부 공격 방어 및 포트 스캐닝 방지</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SSH </a:t>
            </a:r>
            <a:r>
              <a:rPr lang="ko-KR" altLang="en-US" dirty="0"/>
              <a:t>설정 강화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루트 로그인 차단 및 포트 변경</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무차별 대입 공격</a:t>
            </a:r>
            <a:r>
              <a:rPr lang="en-US" altLang="ko-KR" sz="1800" dirty="0">
                <a:solidFill>
                  <a:srgbClr val="000000"/>
                </a:solidFill>
                <a:latin typeface="+mn-ea"/>
                <a:cs typeface="Source Han Sans KR"/>
                <a:sym typeface="Source Han Sans KR"/>
              </a:rPr>
              <a:t>(Brute Force Attack) </a:t>
            </a:r>
            <a:r>
              <a:rPr lang="ko-KR" altLang="en-US" sz="1800" dirty="0">
                <a:solidFill>
                  <a:srgbClr val="000000"/>
                </a:solidFill>
                <a:latin typeface="+mn-ea"/>
                <a:cs typeface="Source Han Sans KR"/>
                <a:sym typeface="Source Han Sans KR"/>
              </a:rPr>
              <a:t>방어</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8326338E-9C1B-4EA3-1672-E0D835D1D787}"/>
              </a:ext>
            </a:extLst>
          </p:cNvPr>
          <p:cNvSpPr txBox="1"/>
          <p:nvPr/>
        </p:nvSpPr>
        <p:spPr>
          <a:xfrm>
            <a:off x="1028698" y="2337691"/>
            <a:ext cx="4152901" cy="299121"/>
          </a:xfrm>
          <a:prstGeom prst="rect">
            <a:avLst/>
          </a:prstGeom>
        </p:spPr>
        <p:txBody>
          <a:bodyPr wrap="square" lIns="0" tIns="0" rIns="0" bIns="0" rtlCol="0" anchor="t">
            <a:spAutoFit/>
          </a:bodyPr>
          <a:lstStyle/>
          <a:p>
            <a:pPr algn="l">
              <a:lnSpc>
                <a:spcPts val="2520"/>
              </a:lnSpc>
            </a:pPr>
            <a:r>
              <a:rPr lang="ko-KR" altLang="en-US" b="1" dirty="0"/>
              <a:t>보안 강화 </a:t>
            </a:r>
            <a:r>
              <a:rPr lang="en-US" altLang="ko-KR" b="1" dirty="0"/>
              <a:t>(</a:t>
            </a:r>
            <a:r>
              <a:rPr lang="ko-KR" altLang="en-US" b="1" dirty="0"/>
              <a:t>보안 최적화</a:t>
            </a:r>
            <a:r>
              <a:rPr lang="en-US" altLang="ko-KR" b="1" dirty="0"/>
              <a:t>)</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CC0ACC3E-AE54-D5A1-677D-FC406C54C942}"/>
              </a:ext>
            </a:extLst>
          </p:cNvPr>
          <p:cNvSpPr txBox="1"/>
          <p:nvPr/>
        </p:nvSpPr>
        <p:spPr>
          <a:xfrm>
            <a:off x="1028699" y="6523991"/>
            <a:ext cx="9751944" cy="2216184"/>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t>디스크 조각 모음 </a:t>
            </a:r>
            <a:r>
              <a:rPr lang="en-US" altLang="ko-KR" dirty="0"/>
              <a:t>(Ext4 </a:t>
            </a:r>
            <a:r>
              <a:rPr lang="ko-KR" altLang="en-US" dirty="0"/>
              <a:t>기준</a:t>
            </a:r>
            <a:r>
              <a:rPr lang="en-US" altLang="ko-KR" dirty="0"/>
              <a:t>)</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데이터의 위치를 최적화해 디스크 접근 속도를 향상</a:t>
            </a:r>
            <a:endParaRPr lang="en-US" altLang="ko-KR" dirty="0">
              <a:latin typeface="+mn-ea"/>
            </a:endParaRPr>
          </a:p>
          <a:p>
            <a:pPr algn="l">
              <a:lnSpc>
                <a:spcPts val="2520"/>
              </a:lnSpc>
            </a:pPr>
            <a:r>
              <a:rPr lang="ko-KR" altLang="en-US" dirty="0">
                <a:latin typeface="+mn-ea"/>
              </a:rPr>
              <a:t>　　　　예시 명령어</a:t>
            </a:r>
            <a:r>
              <a:rPr lang="en-US" altLang="ko-KR" dirty="0">
                <a:latin typeface="+mn-ea"/>
              </a:rPr>
              <a:t>:e4defrag /</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파일 조각화 방지 및 읽기</a:t>
            </a:r>
            <a:r>
              <a:rPr lang="en-US" altLang="ko-KR" dirty="0">
                <a:latin typeface="+mn-ea"/>
              </a:rPr>
              <a:t>/</a:t>
            </a:r>
            <a:r>
              <a:rPr lang="ko-KR" altLang="en-US" dirty="0">
                <a:latin typeface="+mn-ea"/>
              </a:rPr>
              <a:t>쓰기 속도 개선</a:t>
            </a:r>
            <a:endParaRPr lang="en-US" altLang="ko-KR" dirty="0">
              <a:latin typeface="+mn-ea"/>
            </a:endParaRPr>
          </a:p>
          <a:p>
            <a:pPr algn="l">
              <a:lnSpc>
                <a:spcPts val="2520"/>
              </a:lnSpc>
            </a:pPr>
            <a:r>
              <a:rPr lang="ko-KR" altLang="en-US" dirty="0">
                <a:latin typeface="+mn-ea"/>
              </a:rPr>
              <a:t>２．　</a:t>
            </a:r>
            <a:r>
              <a:rPr lang="en-US" altLang="ko-KR" dirty="0" err="1"/>
              <a:t>Inode</a:t>
            </a:r>
            <a:r>
              <a:rPr lang="en-US" altLang="ko-KR" dirty="0"/>
              <a:t> </a:t>
            </a:r>
            <a:r>
              <a:rPr lang="ko-KR" altLang="en-US" dirty="0"/>
              <a:t>테이블 정리</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비효율적으로 사용된 </a:t>
            </a:r>
            <a:r>
              <a:rPr lang="en-US" altLang="ko-KR" sz="1800" dirty="0" err="1">
                <a:solidFill>
                  <a:srgbClr val="000000"/>
                </a:solidFill>
                <a:latin typeface="+mn-ea"/>
                <a:cs typeface="Source Han Sans KR"/>
                <a:sym typeface="Source Han Sans KR"/>
              </a:rPr>
              <a:t>Inode</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정보를 재구성</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파일 시스템 성능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D90EFE0C-74FC-978E-7DD4-F2FFBFD16E2F}"/>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a:t>
            </a:r>
            <a:r>
              <a:rPr lang="ko-KR" altLang="en-US" sz="3000" b="1" u="none" strike="noStrike" dirty="0" err="1">
                <a:solidFill>
                  <a:srgbClr val="000000"/>
                </a:solidFill>
                <a:latin typeface="Inter Bold"/>
                <a:ea typeface="Inter Bold"/>
                <a:cs typeface="Inter Bold"/>
                <a:sym typeface="Inter Bold"/>
              </a:rPr>
              <a:t>정의（구현할</a:t>
            </a:r>
            <a:r>
              <a:rPr lang="ko-KR" altLang="en-US" sz="3000" b="1" u="none" strike="noStrike" dirty="0">
                <a:solidFill>
                  <a:srgbClr val="000000"/>
                </a:solidFill>
                <a:latin typeface="Inter Bold"/>
                <a:ea typeface="Inter Bold"/>
                <a:cs typeface="Inter Bold"/>
                <a:sym typeface="Inter Bold"/>
              </a:rPr>
              <a:t>　지　정확하지　않음）</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773C6A6F-8DC8-519E-2D8D-8653FBFE2052}"/>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1304891F-577F-8FDA-4FDF-A7852E774F2B}"/>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디스크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07775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5312-C666-4BF4-5D50-858E79E8F5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AE412-5F13-555E-A4E8-7121D30E888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7384FA34-5762-C81C-5034-E25AF7568640}"/>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기능 유사한 툴</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CCCEB04-C8A5-BEAD-EBFC-3424885E4547}"/>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유사점과 차이점</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4" name="표 3">
            <a:extLst>
              <a:ext uri="{FF2B5EF4-FFF2-40B4-BE49-F238E27FC236}">
                <a16:creationId xmlns:a16="http://schemas.microsoft.com/office/drawing/2014/main" id="{2C0C8CE8-5376-E073-B441-D23C61544156}"/>
              </a:ext>
            </a:extLst>
          </p:cNvPr>
          <p:cNvGraphicFramePr>
            <a:graphicFrameLocks noGrp="1"/>
          </p:cNvGraphicFramePr>
          <p:nvPr>
            <p:extLst>
              <p:ext uri="{D42A27DB-BD31-4B8C-83A1-F6EECF244321}">
                <p14:modId xmlns:p14="http://schemas.microsoft.com/office/powerpoint/2010/main" val="130015431"/>
              </p:ext>
            </p:extLst>
          </p:nvPr>
        </p:nvGraphicFramePr>
        <p:xfrm>
          <a:off x="1981200" y="2857500"/>
          <a:ext cx="12192000" cy="485140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409029751"/>
                    </a:ext>
                  </a:extLst>
                </a:gridCol>
                <a:gridCol w="3048000">
                  <a:extLst>
                    <a:ext uri="{9D8B030D-6E8A-4147-A177-3AD203B41FA5}">
                      <a16:colId xmlns:a16="http://schemas.microsoft.com/office/drawing/2014/main" val="2021131709"/>
                    </a:ext>
                  </a:extLst>
                </a:gridCol>
                <a:gridCol w="3048000">
                  <a:extLst>
                    <a:ext uri="{9D8B030D-6E8A-4147-A177-3AD203B41FA5}">
                      <a16:colId xmlns:a16="http://schemas.microsoft.com/office/drawing/2014/main" val="1310497593"/>
                    </a:ext>
                  </a:extLst>
                </a:gridCol>
                <a:gridCol w="3048000">
                  <a:extLst>
                    <a:ext uri="{9D8B030D-6E8A-4147-A177-3AD203B41FA5}">
                      <a16:colId xmlns:a16="http://schemas.microsoft.com/office/drawing/2014/main" val="507692664"/>
                    </a:ext>
                  </a:extLst>
                </a:gridCol>
              </a:tblGrid>
              <a:tr h="294640">
                <a:tc>
                  <a:txBody>
                    <a:bodyPr/>
                    <a:lstStyle/>
                    <a:p>
                      <a:r>
                        <a:rPr lang="ko-KR" altLang="en-US" b="1" dirty="0"/>
                        <a:t>기능</a:t>
                      </a:r>
                      <a:endParaRPr lang="ko-KR" altLang="en-US" dirty="0"/>
                    </a:p>
                  </a:txBody>
                  <a:tcPr anchor="ctr"/>
                </a:tc>
                <a:tc>
                  <a:txBody>
                    <a:bodyPr/>
                    <a:lstStyle/>
                    <a:p>
                      <a:r>
                        <a:rPr lang="ko-KR" altLang="en-US" b="1" dirty="0"/>
                        <a:t>유사한 툴</a:t>
                      </a:r>
                      <a:endParaRPr lang="ko-KR" altLang="en-US" dirty="0"/>
                    </a:p>
                  </a:txBody>
                  <a:tcPr anchor="ctr"/>
                </a:tc>
                <a:tc>
                  <a:txBody>
                    <a:bodyPr/>
                    <a:lstStyle/>
                    <a:p>
                      <a:r>
                        <a:rPr lang="ko-KR" altLang="en-US" b="1"/>
                        <a:t>유사점</a:t>
                      </a:r>
                      <a:endParaRPr lang="ko-KR" altLang="en-US"/>
                    </a:p>
                  </a:txBody>
                  <a:tcPr anchor="ctr"/>
                </a:tc>
                <a:tc>
                  <a:txBody>
                    <a:bodyPr/>
                    <a:lstStyle/>
                    <a:p>
                      <a:r>
                        <a:rPr lang="ko-KR" altLang="en-US" b="1" dirty="0"/>
                        <a:t>차이점</a:t>
                      </a:r>
                      <a:endParaRPr lang="ko-KR" altLang="en-US" dirty="0"/>
                    </a:p>
                  </a:txBody>
                  <a:tcPr anchor="ctr"/>
                </a:tc>
                <a:extLst>
                  <a:ext uri="{0D108BD9-81ED-4DB2-BD59-A6C34878D82A}">
                    <a16:rowId xmlns:a16="http://schemas.microsoft.com/office/drawing/2014/main" val="2639735465"/>
                  </a:ext>
                </a:extLst>
              </a:tr>
              <a:tr h="370840">
                <a:tc>
                  <a:txBody>
                    <a:bodyPr/>
                    <a:lstStyle/>
                    <a:p>
                      <a:r>
                        <a:rPr lang="en-US" altLang="ko-KR" b="1" dirty="0"/>
                        <a:t>CPU </a:t>
                      </a:r>
                      <a:r>
                        <a:rPr lang="ko-KR" altLang="en-US" b="1" dirty="0"/>
                        <a:t>스케줄링 최적화</a:t>
                      </a:r>
                      <a:endParaRPr lang="ko-KR" altLang="en-US" dirty="0"/>
                    </a:p>
                  </a:txBody>
                  <a:tcPr anchor="ctr"/>
                </a:tc>
                <a:tc>
                  <a:txBody>
                    <a:bodyPr/>
                    <a:lstStyle/>
                    <a:p>
                      <a:pPr latinLnBrk="1"/>
                      <a:r>
                        <a:rPr lang="en-US" altLang="ko-KR" dirty="0"/>
                        <a:t>Stacer, </a:t>
                      </a:r>
                      <a:r>
                        <a:rPr lang="en-US" altLang="ko-KR" dirty="0" err="1"/>
                        <a:t>CPUfreq</a:t>
                      </a:r>
                      <a:endParaRPr lang="ko-KR" altLang="en-US" dirty="0"/>
                    </a:p>
                  </a:txBody>
                  <a:tcPr/>
                </a:tc>
                <a:tc>
                  <a:txBody>
                    <a:bodyPr/>
                    <a:lstStyle/>
                    <a:p>
                      <a:pPr latinLnBrk="1"/>
                      <a:r>
                        <a:rPr lang="en-US" altLang="ko-KR" dirty="0"/>
                        <a:t>CPU </a:t>
                      </a:r>
                      <a:r>
                        <a:rPr lang="ko-KR" altLang="en-US" dirty="0"/>
                        <a:t>자원 우선순위 조정 기능 제공</a:t>
                      </a:r>
                    </a:p>
                  </a:txBody>
                  <a:tcPr/>
                </a:tc>
                <a:tc>
                  <a:txBody>
                    <a:bodyPr/>
                    <a:lstStyle/>
                    <a:p>
                      <a:pPr latinLnBrk="1"/>
                      <a:r>
                        <a:rPr lang="en-US" altLang="ko-KR" dirty="0" err="1"/>
                        <a:t>chrt</a:t>
                      </a:r>
                      <a:r>
                        <a:rPr lang="en-US" altLang="ko-KR" dirty="0"/>
                        <a:t>, nice </a:t>
                      </a:r>
                      <a:r>
                        <a:rPr lang="ko-KR" altLang="en-US" dirty="0"/>
                        <a:t>명령어 기반의 세부 설정 제공 없음</a:t>
                      </a:r>
                    </a:p>
                  </a:txBody>
                  <a:tcPr/>
                </a:tc>
                <a:extLst>
                  <a:ext uri="{0D108BD9-81ED-4DB2-BD59-A6C34878D82A}">
                    <a16:rowId xmlns:a16="http://schemas.microsoft.com/office/drawing/2014/main" val="3238829895"/>
                  </a:ext>
                </a:extLst>
              </a:tr>
              <a:tr h="370840">
                <a:tc>
                  <a:txBody>
                    <a:bodyPr/>
                    <a:lstStyle/>
                    <a:p>
                      <a:r>
                        <a:rPr lang="en-US" b="1" dirty="0"/>
                        <a:t>I/O </a:t>
                      </a:r>
                      <a:r>
                        <a:rPr lang="ko-KR" altLang="en-US" b="1" dirty="0"/>
                        <a:t>성능 최적화</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ko-KR" altLang="en-US" dirty="0"/>
                        <a:t>고급 </a:t>
                      </a:r>
                      <a:r>
                        <a:rPr lang="en-US" altLang="ko-KR" dirty="0"/>
                        <a:t>I/O </a:t>
                      </a:r>
                      <a:r>
                        <a:rPr lang="ko-KR" altLang="en-US" dirty="0"/>
                        <a:t>설정 조정 기능은 대부분 수동 조정</a:t>
                      </a:r>
                    </a:p>
                  </a:txBody>
                  <a:tcPr anchor="ctr"/>
                </a:tc>
                <a:extLst>
                  <a:ext uri="{0D108BD9-81ED-4DB2-BD59-A6C34878D82A}">
                    <a16:rowId xmlns:a16="http://schemas.microsoft.com/office/drawing/2014/main" val="1921103259"/>
                  </a:ext>
                </a:extLst>
              </a:tr>
              <a:tr h="370840">
                <a:tc>
                  <a:txBody>
                    <a:bodyPr/>
                    <a:lstStyle/>
                    <a:p>
                      <a:r>
                        <a:rPr lang="en-US" b="1" dirty="0" err="1"/>
                        <a:t>Swappiness</a:t>
                      </a:r>
                      <a:r>
                        <a:rPr lang="en-US" b="1" dirty="0"/>
                        <a:t> </a:t>
                      </a:r>
                      <a:r>
                        <a:rPr lang="ko-KR" altLang="en-US" b="1" dirty="0"/>
                        <a:t>설정</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en-US" altLang="ko-KR" dirty="0" err="1"/>
                        <a:t>sysctl</a:t>
                      </a:r>
                      <a:r>
                        <a:rPr lang="ko-KR" altLang="en-US" dirty="0"/>
                        <a:t>을 통한 직접 설정 필요</a:t>
                      </a:r>
                    </a:p>
                  </a:txBody>
                  <a:tcPr anchor="ctr"/>
                </a:tc>
                <a:extLst>
                  <a:ext uri="{0D108BD9-81ED-4DB2-BD59-A6C34878D82A}">
                    <a16:rowId xmlns:a16="http://schemas.microsoft.com/office/drawing/2014/main" val="1935701419"/>
                  </a:ext>
                </a:extLst>
              </a:tr>
              <a:tr h="370840">
                <a:tc>
                  <a:txBody>
                    <a:bodyPr/>
                    <a:lstStyle/>
                    <a:p>
                      <a:r>
                        <a:rPr lang="en-US" b="1" dirty="0"/>
                        <a:t>Cache </a:t>
                      </a:r>
                      <a:r>
                        <a:rPr lang="ko-KR" altLang="en-US" b="1" dirty="0"/>
                        <a:t>및 </a:t>
                      </a:r>
                      <a:r>
                        <a:rPr lang="en-US" b="1" dirty="0"/>
                        <a:t>Buffer </a:t>
                      </a:r>
                      <a:r>
                        <a:rPr lang="ko-KR" altLang="en-US" b="1" dirty="0"/>
                        <a:t>최적화</a:t>
                      </a:r>
                      <a:endParaRPr lang="ko-KR" altLang="en-US" dirty="0"/>
                    </a:p>
                  </a:txBody>
                  <a:tcPr anchor="ctr"/>
                </a:tc>
                <a:tc>
                  <a:txBody>
                    <a:bodyPr/>
                    <a:lstStyle/>
                    <a:p>
                      <a:r>
                        <a:rPr lang="en-US"/>
                        <a:t>BleachBit</a:t>
                      </a:r>
                    </a:p>
                  </a:txBody>
                  <a:tcPr anchor="ctr"/>
                </a:tc>
                <a:tc>
                  <a:txBody>
                    <a:bodyPr/>
                    <a:lstStyle/>
                    <a:p>
                      <a:r>
                        <a:rPr lang="ko-KR" altLang="en-US"/>
                        <a:t>캐시 및 불필요한 파일 제거 기능 제공</a:t>
                      </a:r>
                    </a:p>
                  </a:txBody>
                  <a:tcPr anchor="ctr"/>
                </a:tc>
                <a:tc>
                  <a:txBody>
                    <a:bodyPr/>
                    <a:lstStyle/>
                    <a:p>
                      <a:r>
                        <a:rPr lang="ko-KR" altLang="en-US" dirty="0"/>
                        <a:t>메모리 확보 명령어 </a:t>
                      </a:r>
                      <a:r>
                        <a:rPr lang="en-US" altLang="ko-KR" dirty="0"/>
                        <a:t>(</a:t>
                      </a:r>
                      <a:r>
                        <a:rPr lang="en-US" altLang="ko-KR" dirty="0" err="1"/>
                        <a:t>drop_caches</a:t>
                      </a:r>
                      <a:r>
                        <a:rPr lang="en-US" altLang="ko-KR" dirty="0"/>
                        <a:t>)</a:t>
                      </a:r>
                      <a:r>
                        <a:rPr lang="ko-KR" altLang="en-US" dirty="0"/>
                        <a:t>는 별도 조정 필요</a:t>
                      </a:r>
                    </a:p>
                  </a:txBody>
                  <a:tcPr anchor="ctr"/>
                </a:tc>
                <a:extLst>
                  <a:ext uri="{0D108BD9-81ED-4DB2-BD59-A6C34878D82A}">
                    <a16:rowId xmlns:a16="http://schemas.microsoft.com/office/drawing/2014/main" val="1326473790"/>
                  </a:ext>
                </a:extLst>
              </a:tr>
              <a:tr h="370840">
                <a:tc>
                  <a:txBody>
                    <a:bodyPr/>
                    <a:lstStyle/>
                    <a:p>
                      <a:r>
                        <a:rPr lang="ko-KR" altLang="en-US" b="1" dirty="0"/>
                        <a:t>서비스 비활성화</a:t>
                      </a:r>
                      <a:endParaRPr lang="ko-KR" altLang="en-US" dirty="0"/>
                    </a:p>
                  </a:txBody>
                  <a:tcPr anchor="ctr"/>
                </a:tc>
                <a:tc>
                  <a:txBody>
                    <a:bodyPr/>
                    <a:lstStyle/>
                    <a:p>
                      <a:r>
                        <a:rPr lang="en-US"/>
                        <a:t>Stacer</a:t>
                      </a:r>
                    </a:p>
                  </a:txBody>
                  <a:tcPr anchor="ctr"/>
                </a:tc>
                <a:tc>
                  <a:txBody>
                    <a:bodyPr/>
                    <a:lstStyle/>
                    <a:p>
                      <a:r>
                        <a:rPr lang="ko-KR" altLang="en-US"/>
                        <a:t>불필요한 서비스 중지 기능 제공</a:t>
                      </a:r>
                    </a:p>
                  </a:txBody>
                  <a:tcPr anchor="ctr"/>
                </a:tc>
                <a:tc>
                  <a:txBody>
                    <a:bodyPr/>
                    <a:lstStyle/>
                    <a:p>
                      <a:r>
                        <a:rPr lang="ko-KR" altLang="en-US" dirty="0"/>
                        <a:t>명령어 기반의 세부 설정 기능 부족</a:t>
                      </a:r>
                    </a:p>
                  </a:txBody>
                  <a:tcPr anchor="ctr"/>
                </a:tc>
                <a:extLst>
                  <a:ext uri="{0D108BD9-81ED-4DB2-BD59-A6C34878D82A}">
                    <a16:rowId xmlns:a16="http://schemas.microsoft.com/office/drawing/2014/main" val="2144734278"/>
                  </a:ext>
                </a:extLst>
              </a:tr>
              <a:tr h="370840">
                <a:tc>
                  <a:txBody>
                    <a:bodyPr/>
                    <a:lstStyle/>
                    <a:p>
                      <a:r>
                        <a:rPr lang="en-US" altLang="ko-KR" b="1" dirty="0"/>
                        <a:t>Zombie </a:t>
                      </a:r>
                      <a:r>
                        <a:rPr lang="ko-KR" altLang="en-US" b="1" dirty="0"/>
                        <a:t>프로세스 제거</a:t>
                      </a:r>
                      <a:endParaRPr lang="ko-KR" altLang="en-US" dirty="0"/>
                    </a:p>
                  </a:txBody>
                  <a:tcPr anchor="ctr"/>
                </a:tc>
                <a:tc>
                  <a:txBody>
                    <a:bodyPr/>
                    <a:lstStyle/>
                    <a:p>
                      <a:r>
                        <a:rPr lang="en-US"/>
                        <a:t>Sysdig</a:t>
                      </a:r>
                    </a:p>
                  </a:txBody>
                  <a:tcPr anchor="ctr"/>
                </a:tc>
                <a:tc>
                  <a:txBody>
                    <a:bodyPr/>
                    <a:lstStyle/>
                    <a:p>
                      <a:r>
                        <a:rPr lang="ko-KR" altLang="en-US"/>
                        <a:t>비정상적 프로세스 탐지 및 종료 가능</a:t>
                      </a:r>
                    </a:p>
                  </a:txBody>
                  <a:tcPr anchor="ctr"/>
                </a:tc>
                <a:tc>
                  <a:txBody>
                    <a:bodyPr/>
                    <a:lstStyle/>
                    <a:p>
                      <a:r>
                        <a:rPr lang="en-US" altLang="ko-KR" dirty="0"/>
                        <a:t>kill </a:t>
                      </a:r>
                      <a:r>
                        <a:rPr lang="ko-KR" altLang="en-US" dirty="0"/>
                        <a:t>명령어 기반의 강제 종료 기능은 수동으로 진행 필요</a:t>
                      </a:r>
                    </a:p>
                  </a:txBody>
                  <a:tcPr anchor="ctr"/>
                </a:tc>
                <a:extLst>
                  <a:ext uri="{0D108BD9-81ED-4DB2-BD59-A6C34878D82A}">
                    <a16:rowId xmlns:a16="http://schemas.microsoft.com/office/drawing/2014/main" val="3855327569"/>
                  </a:ext>
                </a:extLst>
              </a:tr>
              <a:tr h="370840">
                <a:tc>
                  <a:txBody>
                    <a:bodyPr/>
                    <a:lstStyle/>
                    <a:p>
                      <a:r>
                        <a:rPr lang="en-US" b="1" dirty="0"/>
                        <a:t>Crontab </a:t>
                      </a:r>
                      <a:r>
                        <a:rPr lang="ko-KR" altLang="en-US" b="1" dirty="0"/>
                        <a:t>활용 </a:t>
                      </a:r>
                      <a:r>
                        <a:rPr lang="en-US" altLang="ko-KR" b="1" dirty="0"/>
                        <a:t>(</a:t>
                      </a:r>
                      <a:r>
                        <a:rPr lang="ko-KR" altLang="en-US" b="1" dirty="0"/>
                        <a:t>자동화</a:t>
                      </a:r>
                      <a:r>
                        <a:rPr lang="en-US" altLang="ko-KR" b="1" dirty="0"/>
                        <a:t>)</a:t>
                      </a:r>
                      <a:endParaRPr lang="ko-KR" altLang="en-US" dirty="0"/>
                    </a:p>
                  </a:txBody>
                  <a:tcPr anchor="ctr"/>
                </a:tc>
                <a:tc>
                  <a:txBody>
                    <a:bodyPr/>
                    <a:lstStyle/>
                    <a:p>
                      <a:pPr latinLnBrk="1"/>
                      <a:r>
                        <a:rPr lang="ko-KR" altLang="en-US" dirty="0"/>
                        <a:t>없음 </a:t>
                      </a:r>
                      <a:r>
                        <a:rPr lang="en-US" altLang="ko-KR" dirty="0"/>
                        <a:t>(</a:t>
                      </a:r>
                      <a:r>
                        <a:rPr lang="ko-KR" altLang="en-US" dirty="0"/>
                        <a:t>직접 조정 필요</a:t>
                      </a:r>
                      <a:r>
                        <a:rPr lang="en-US" altLang="ko-KR" dirty="0"/>
                        <a:t>)</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ko-KR" altLang="en-US" dirty="0"/>
                        <a:t>주기적 작업 자동화 기능은 별도의 스크립트 필요</a:t>
                      </a:r>
                    </a:p>
                  </a:txBody>
                  <a:tcPr/>
                </a:tc>
                <a:extLst>
                  <a:ext uri="{0D108BD9-81ED-4DB2-BD59-A6C34878D82A}">
                    <a16:rowId xmlns:a16="http://schemas.microsoft.com/office/drawing/2014/main" val="1905493085"/>
                  </a:ext>
                </a:extLst>
              </a:tr>
            </a:tbl>
          </a:graphicData>
        </a:graphic>
      </p:graphicFrame>
    </p:spTree>
    <p:extLst>
      <p:ext uri="{BB962C8B-B14F-4D97-AF65-F5344CB8AC3E}">
        <p14:creationId xmlns:p14="http://schemas.microsoft.com/office/powerpoint/2010/main" val="240743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83B8-E33B-1D4E-0964-63F684C8F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A23C-1545-624B-A039-8EC4E37F46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A47E683B-5596-A84C-C380-4B048BAE818E}"/>
              </a:ext>
            </a:extLst>
          </p:cNvPr>
          <p:cNvGrpSpPr/>
          <p:nvPr/>
        </p:nvGrpSpPr>
        <p:grpSpPr>
          <a:xfrm>
            <a:off x="1028700" y="2839088"/>
            <a:ext cx="7910835" cy="6419212"/>
            <a:chOff x="0" y="0"/>
            <a:chExt cx="1225595" cy="994504"/>
          </a:xfrm>
        </p:grpSpPr>
        <p:sp>
          <p:nvSpPr>
            <p:cNvPr id="4" name="Freeform 4">
              <a:extLst>
                <a:ext uri="{FF2B5EF4-FFF2-40B4-BE49-F238E27FC236}">
                  <a16:creationId xmlns:a16="http://schemas.microsoft.com/office/drawing/2014/main" id="{A8262F3D-CC98-95B8-8573-707483E60438}"/>
                </a:ext>
              </a:extLst>
            </p:cNvPr>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a:extLst>
              <a:ext uri="{FF2B5EF4-FFF2-40B4-BE49-F238E27FC236}">
                <a16:creationId xmlns:a16="http://schemas.microsoft.com/office/drawing/2014/main" id="{B47A1F9F-5025-2E97-5EFB-DE57E0B7BEFC}"/>
              </a:ext>
            </a:extLst>
          </p:cNvPr>
          <p:cNvSpPr txBox="1"/>
          <p:nvPr/>
        </p:nvSpPr>
        <p:spPr>
          <a:xfrm>
            <a:off x="9780910" y="7922289"/>
            <a:ext cx="6602090" cy="620939"/>
          </a:xfrm>
          <a:prstGeom prst="rect">
            <a:avLst/>
          </a:prstGeom>
        </p:spPr>
        <p:txBody>
          <a:bodyPr wrap="square"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시스템 서비스 정상 작동 여부 확인 </a:t>
            </a:r>
            <a:r>
              <a:rPr lang="en-US" altLang="ko-KR" sz="1800" dirty="0">
                <a:solidFill>
                  <a:srgbClr val="000000"/>
                </a:solidFill>
                <a:latin typeface="Source Han Sans KR"/>
                <a:ea typeface="Source Han Sans KR"/>
                <a:cs typeface="Source Han Sans KR"/>
                <a:sym typeface="Source Han Sans KR"/>
              </a:rPr>
              <a:t>(</a:t>
            </a:r>
            <a:r>
              <a:rPr lang="en-US" altLang="ko-KR" sz="1800" dirty="0" err="1">
                <a:solidFill>
                  <a:srgbClr val="000000"/>
                </a:solidFill>
                <a:latin typeface="Source Han Sans KR"/>
                <a:ea typeface="Source Han Sans KR"/>
                <a:cs typeface="Source Han Sans KR"/>
                <a:sym typeface="Source Han Sans KR"/>
              </a:rPr>
              <a:t>systemctl</a:t>
            </a: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journalctl</a:t>
            </a:r>
            <a:r>
              <a:rPr lang="en-US" altLang="ko-KR" sz="1800" dirty="0">
                <a:solidFill>
                  <a:srgbClr val="000000"/>
                </a:solidFill>
                <a:latin typeface="Source Han Sans KR"/>
                <a:ea typeface="Source Han Sans KR"/>
                <a:cs typeface="Source Han Sans KR"/>
                <a:sym typeface="Source Han Sans KR"/>
              </a:rPr>
              <a:t>)</a:t>
            </a:r>
          </a:p>
          <a:p>
            <a:pPr algn="l">
              <a:lnSpc>
                <a:spcPts val="2520"/>
              </a:lnSpc>
            </a:pPr>
            <a:r>
              <a:rPr lang="en-US" altLang="ko-KR"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네트워크 연결 및 포트 정상 동작 확인</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8B05DE8E-92D3-A5F4-B632-2FAC4FC65483}"/>
              </a:ext>
            </a:extLst>
          </p:cNvPr>
          <p:cNvSpPr txBox="1"/>
          <p:nvPr/>
        </p:nvSpPr>
        <p:spPr>
          <a:xfrm>
            <a:off x="1028700" y="971550"/>
            <a:ext cx="349827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 </a:t>
            </a:r>
            <a:r>
              <a:rPr lang="en-US" altLang="ko-KR" sz="3000" b="1" u="none" strike="noStrike" dirty="0">
                <a:solidFill>
                  <a:srgbClr val="000000"/>
                </a:solidFill>
                <a:latin typeface="Inter Bold"/>
                <a:ea typeface="Inter Bold"/>
                <a:cs typeface="Inter Bold"/>
                <a:sym typeface="Inter Bold"/>
              </a:rPr>
              <a:t>2</a:t>
            </a:r>
            <a:endParaRPr lang="en-US" sz="3000" b="1" u="none" strike="noStrike" dirty="0">
              <a:solidFill>
                <a:srgbClr val="000000"/>
              </a:solidFill>
              <a:latin typeface="Inter Bold"/>
              <a:ea typeface="Inter Bold"/>
              <a:cs typeface="Inter Bold"/>
              <a:sym typeface="Inter Bold"/>
            </a:endParaRPr>
          </a:p>
        </p:txBody>
      </p:sp>
      <p:sp>
        <p:nvSpPr>
          <p:cNvPr id="7" name="TextBox 7">
            <a:extLst>
              <a:ext uri="{FF2B5EF4-FFF2-40B4-BE49-F238E27FC236}">
                <a16:creationId xmlns:a16="http://schemas.microsoft.com/office/drawing/2014/main" id="{D1F63E9A-B9FB-4530-F2A1-FA4BF49BD802}"/>
              </a:ext>
            </a:extLst>
          </p:cNvPr>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복원 로직 설계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C91C30E3-ED66-B388-729E-C20C6F0CEF51}"/>
              </a:ext>
            </a:extLst>
          </p:cNvPr>
          <p:cNvSpPr txBox="1"/>
          <p:nvPr/>
        </p:nvSpPr>
        <p:spPr>
          <a:xfrm>
            <a:off x="9780910" y="3577047"/>
            <a:ext cx="3827711" cy="941540"/>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rsync</a:t>
            </a:r>
            <a:r>
              <a:rPr lang="en-US" altLang="ko-KR"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데이터 동기화</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tar → </a:t>
            </a:r>
            <a:r>
              <a:rPr lang="ko-KR" altLang="en-US" sz="1800" dirty="0">
                <a:solidFill>
                  <a:srgbClr val="000000"/>
                </a:solidFill>
                <a:latin typeface="Source Han Sans KR"/>
                <a:ea typeface="Source Han Sans KR"/>
                <a:cs typeface="Source Han Sans KR"/>
                <a:sym typeface="Source Han Sans KR"/>
              </a:rPr>
              <a:t>중요 설정 파일 </a:t>
            </a:r>
            <a:r>
              <a:rPr lang="ko-KR" altLang="en-US" sz="1800" dirty="0" err="1">
                <a:solidFill>
                  <a:srgbClr val="000000"/>
                </a:solidFill>
                <a:latin typeface="Source Han Sans KR"/>
                <a:ea typeface="Source Han Sans KR"/>
                <a:cs typeface="Source Han Sans KR"/>
                <a:sym typeface="Source Han Sans KR"/>
              </a:rPr>
              <a:t>아카이빙</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dd → </a:t>
            </a:r>
            <a:r>
              <a:rPr lang="ko-KR" altLang="en-US" sz="1800" dirty="0">
                <a:solidFill>
                  <a:srgbClr val="000000"/>
                </a:solidFill>
                <a:latin typeface="Source Han Sans KR"/>
                <a:ea typeface="Source Han Sans KR"/>
                <a:cs typeface="Source Han Sans KR"/>
                <a:sym typeface="Source Han Sans KR"/>
              </a:rPr>
              <a:t>디스크 이미지 생성</a:t>
            </a:r>
            <a:endParaRPr lang="en-US" sz="1800" dirty="0">
              <a:solidFill>
                <a:srgbClr val="000000"/>
              </a:solidFill>
              <a:latin typeface="Source Han Sans KR"/>
              <a:ea typeface="Source Han Sans KR"/>
              <a:cs typeface="Source Han Sans KR"/>
              <a:sym typeface="Source Han Sans KR"/>
            </a:endParaRPr>
          </a:p>
        </p:txBody>
      </p:sp>
      <p:sp>
        <p:nvSpPr>
          <p:cNvPr id="9" name="TextBox 9">
            <a:extLst>
              <a:ext uri="{FF2B5EF4-FFF2-40B4-BE49-F238E27FC236}">
                <a16:creationId xmlns:a16="http://schemas.microsoft.com/office/drawing/2014/main" id="{7752B03A-A09B-EAD4-3124-A5C313902E17}"/>
              </a:ext>
            </a:extLst>
          </p:cNvPr>
          <p:cNvSpPr txBox="1"/>
          <p:nvPr/>
        </p:nvSpPr>
        <p:spPr>
          <a:xfrm>
            <a:off x="9780910" y="3073374"/>
            <a:ext cx="905321" cy="300339"/>
          </a:xfrm>
          <a:prstGeom prst="rect">
            <a:avLst/>
          </a:prstGeom>
        </p:spPr>
        <p:txBody>
          <a:bodyPr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백업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36F4F536-EA76-EDA7-69AA-027ADE05C878}"/>
              </a:ext>
            </a:extLst>
          </p:cNvPr>
          <p:cNvSpPr txBox="1"/>
          <p:nvPr/>
        </p:nvSpPr>
        <p:spPr>
          <a:xfrm>
            <a:off x="9780910" y="5749668"/>
            <a:ext cx="4561954" cy="620939"/>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전체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디스크 이미지 복구 후 설정 복원</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부분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사용자 선택 파일만 복구</a:t>
            </a:r>
            <a:endParaRPr lang="en-US" sz="1800" dirty="0">
              <a:solidFill>
                <a:srgbClr val="000000"/>
              </a:solidFill>
              <a:latin typeface="Source Han Sans KR"/>
              <a:ea typeface="Source Han Sans KR"/>
              <a:cs typeface="Source Han Sans KR"/>
              <a:sym typeface="Source Han Sans KR"/>
            </a:endParaRPr>
          </a:p>
        </p:txBody>
      </p:sp>
      <p:sp>
        <p:nvSpPr>
          <p:cNvPr id="11" name="TextBox 11">
            <a:extLst>
              <a:ext uri="{FF2B5EF4-FFF2-40B4-BE49-F238E27FC236}">
                <a16:creationId xmlns:a16="http://schemas.microsoft.com/office/drawing/2014/main" id="{CD1155BF-3EE7-F9B7-1289-619AD0291785}"/>
              </a:ext>
            </a:extLst>
          </p:cNvPr>
          <p:cNvSpPr txBox="1"/>
          <p:nvPr/>
        </p:nvSpPr>
        <p:spPr>
          <a:xfrm>
            <a:off x="9780910" y="5245994"/>
            <a:ext cx="1164410"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복원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3CC3B297-D16E-BC3E-D2C7-FBB92D13FDAB}"/>
              </a:ext>
            </a:extLst>
          </p:cNvPr>
          <p:cNvSpPr txBox="1"/>
          <p:nvPr/>
        </p:nvSpPr>
        <p:spPr>
          <a:xfrm>
            <a:off x="9780910" y="7418615"/>
            <a:ext cx="34778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복원 후 점검</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442118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B373-8CCF-856C-629E-921E224B35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2E5A809-2AD8-A66A-189A-CFE464FD3571}"/>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시</a:t>
            </a:r>
            <a:r>
              <a:rPr lang="ko-KR" altLang="en-US" sz="3000" b="1" dirty="0">
                <a:solidFill>
                  <a:srgbClr val="000000"/>
                </a:solidFill>
                <a:latin typeface="Inter Bold"/>
                <a:ea typeface="Inter Bold"/>
                <a:cs typeface="Inter Bold"/>
                <a:sym typeface="Inter Bold"/>
              </a:rPr>
              <a:t>스템 구조 설계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4EB61D17-53C5-F955-D810-6195D23C8F61}"/>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513A0C20-B8BA-7AF2-6579-4BF746A8D888}"/>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22C12C1F-15C8-52DB-4015-BE298192E79D}"/>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87902B93-758E-5C31-C693-1979C0F35489}"/>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7BA20F75-06E4-0795-CCC9-E6494CCBFCF0}"/>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462393B-1435-884E-E120-DF5C2B827C7D}"/>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FDA7E294-338D-443A-1ABF-AE42D0EBEE2F}"/>
              </a:ext>
            </a:extLst>
          </p:cNvPr>
          <p:cNvSpPr txBox="1"/>
          <p:nvPr/>
        </p:nvSpPr>
        <p:spPr>
          <a:xfrm>
            <a:off x="1662824" y="4457700"/>
            <a:ext cx="8852732" cy="3185744"/>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/modules</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 optimizer.py       # </a:t>
            </a:r>
            <a:r>
              <a:rPr lang="ko-KR" altLang="en-US" sz="1800" b="1" dirty="0">
                <a:solidFill>
                  <a:srgbClr val="000000"/>
                </a:solidFill>
                <a:latin typeface="Source Han Sans KR Bold"/>
                <a:ea typeface="Source Han Sans KR Bold"/>
                <a:cs typeface="Source Han Sans KR Bold"/>
                <a:sym typeface="Source Han Sans KR Bold"/>
              </a:rPr>
              <a:t>최적화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backup.py          # </a:t>
            </a:r>
            <a:r>
              <a:rPr lang="ko-KR" altLang="en-US" sz="1800" b="1" dirty="0">
                <a:solidFill>
                  <a:srgbClr val="000000"/>
                </a:solidFill>
                <a:latin typeface="Source Han Sans KR Bold"/>
                <a:ea typeface="Source Han Sans KR Bold"/>
                <a:cs typeface="Source Han Sans KR Bold"/>
                <a:sym typeface="Source Han Sans KR Bold"/>
              </a:rPr>
              <a:t>백업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utils.py         	  # </a:t>
            </a:r>
            <a:r>
              <a:rPr lang="ko-KR" altLang="en-US" sz="1800" b="1" dirty="0">
                <a:solidFill>
                  <a:srgbClr val="000000"/>
                </a:solidFill>
                <a:latin typeface="Source Han Sans KR Bold"/>
                <a:ea typeface="Source Han Sans KR Bold"/>
                <a:cs typeface="Source Han Sans KR Bold"/>
                <a:sym typeface="Source Han Sans KR Bold"/>
              </a:rPr>
              <a:t>공통 유틸리티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로그</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설정 파일 관리</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main.py                 	  # </a:t>
            </a:r>
            <a:r>
              <a:rPr lang="ko-KR" altLang="en-US" sz="1800" b="1" dirty="0">
                <a:solidFill>
                  <a:srgbClr val="000000"/>
                </a:solidFill>
                <a:latin typeface="Source Han Sans KR Bold"/>
                <a:ea typeface="Source Han Sans KR Bold"/>
                <a:cs typeface="Source Han Sans KR Bold"/>
                <a:sym typeface="Source Han Sans KR Bold"/>
              </a:rPr>
              <a:t>메인 실행 파일 </a:t>
            </a:r>
            <a:r>
              <a:rPr lang="en-US" altLang="ko-KR" sz="1800" b="1" dirty="0">
                <a:solidFill>
                  <a:srgbClr val="000000"/>
                </a:solidFill>
                <a:latin typeface="Source Han Sans KR Bold"/>
                <a:ea typeface="Source Han Sans KR Bold"/>
                <a:cs typeface="Source Han Sans KR Bold"/>
                <a:sym typeface="Source Han Sans KR Bold"/>
              </a:rPr>
              <a:t>(CLI </a:t>
            </a:r>
            <a:r>
              <a:rPr lang="ko-KR" altLang="en-US" sz="1800" b="1" dirty="0">
                <a:solidFill>
                  <a:srgbClr val="000000"/>
                </a:solidFill>
                <a:latin typeface="Source Han Sans KR Bold"/>
                <a:ea typeface="Source Han Sans KR Bold"/>
                <a:cs typeface="Source Han Sans KR Bold"/>
                <a:sym typeface="Source Han Sans KR Bold"/>
              </a:rPr>
              <a:t>및 </a:t>
            </a:r>
            <a:r>
              <a:rPr lang="en-US" altLang="ko-KR" sz="1800" b="1" dirty="0">
                <a:solidFill>
                  <a:srgbClr val="000000"/>
                </a:solidFill>
                <a:latin typeface="Source Han Sans KR Bold"/>
                <a:ea typeface="Source Han Sans KR Bold"/>
                <a:cs typeface="Source Han Sans KR Bold"/>
                <a:sym typeface="Source Han Sans KR Bold"/>
              </a:rPr>
              <a:t>GUI </a:t>
            </a:r>
            <a:r>
              <a:rPr lang="ko-KR" altLang="en-US" sz="1800" b="1" dirty="0">
                <a:solidFill>
                  <a:srgbClr val="000000"/>
                </a:solidFill>
                <a:latin typeface="Source Han Sans KR Bold"/>
                <a:ea typeface="Source Han Sans KR Bold"/>
                <a:cs typeface="Source Han Sans KR Bold"/>
                <a:sym typeface="Source Han Sans KR Bold"/>
              </a:rPr>
              <a:t>연동</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config.json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설정 파일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사용자 정의 설정 저장</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requirements.txt         # </a:t>
            </a:r>
            <a:r>
              <a:rPr lang="ko-KR" altLang="en-US" sz="1800" b="1" dirty="0">
                <a:solidFill>
                  <a:srgbClr val="000000"/>
                </a:solidFill>
                <a:latin typeface="Source Han Sans KR Bold"/>
                <a:ea typeface="Source Han Sans KR Bold"/>
                <a:cs typeface="Source Han Sans KR Bold"/>
                <a:sym typeface="Source Han Sans KR Bold"/>
              </a:rPr>
              <a:t>의존성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 및 사용 방법</a:t>
            </a:r>
          </a:p>
        </p:txBody>
      </p:sp>
    </p:spTree>
    <p:extLst>
      <p:ext uri="{BB962C8B-B14F-4D97-AF65-F5344CB8AC3E}">
        <p14:creationId xmlns:p14="http://schemas.microsoft.com/office/powerpoint/2010/main" val="28280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2482220"/>
            <a:ext cx="5742118" cy="821187"/>
          </a:xfrm>
          <a:prstGeom prst="rect">
            <a:avLst/>
          </a:prstGeom>
        </p:spPr>
        <p:txBody>
          <a:bodyPr wrap="square" lIns="0" tIns="0" rIns="0" bIns="0" rtlCol="0" anchor="t">
            <a:spAutoFit/>
          </a:bodyPr>
          <a:lstStyle/>
          <a:p>
            <a:pPr algn="l">
              <a:lnSpc>
                <a:spcPts val="7500"/>
              </a:lnSpc>
            </a:pPr>
            <a:r>
              <a:rPr lang="ko-KR" altLang="en-US" sz="3000" dirty="0">
                <a:solidFill>
                  <a:srgbClr val="000000"/>
                </a:solidFill>
                <a:latin typeface="Source Han Sans KR"/>
                <a:ea typeface="Source Han Sans KR"/>
                <a:cs typeface="Source Han Sans KR"/>
                <a:sym typeface="Source Han Sans KR"/>
              </a:rPr>
              <a:t>주요 기능 개발</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3443819"/>
            <a:ext cx="45991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백업 및 복원 로직</a:t>
            </a:r>
            <a:endParaRPr lang="en-US" sz="3000" dirty="0">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4257699" y="2491745"/>
            <a:ext cx="2970609" cy="828675"/>
          </a:xfrm>
          <a:prstGeom prst="rect">
            <a:avLst/>
          </a:prstGeom>
        </p:spPr>
        <p:txBody>
          <a:bodyPr lIns="0" tIns="0" rIns="0" bIns="0" rtlCol="0" anchor="t">
            <a:spAutoFit/>
          </a:bodyPr>
          <a:lstStyle/>
          <a:p>
            <a:pPr marL="0" lvl="0" indent="0" algn="l">
              <a:lnSpc>
                <a:spcPts val="7500"/>
              </a:lnSpc>
            </a:pPr>
            <a:r>
              <a:rPr lang="en-US" sz="3000" b="1" u="none" strike="noStrike" dirty="0">
                <a:solidFill>
                  <a:srgbClr val="000000"/>
                </a:solidFill>
                <a:latin typeface="Inter Bold"/>
                <a:ea typeface="Inter Bold"/>
                <a:cs typeface="Inter Bold"/>
                <a:sym typeface="Inter Bold"/>
              </a:rPr>
              <a:t>Python 3.10</a:t>
            </a:r>
          </a:p>
        </p:txBody>
      </p:sp>
      <p:sp>
        <p:nvSpPr>
          <p:cNvPr id="5" name="TextBox 5"/>
          <p:cNvSpPr txBox="1"/>
          <p:nvPr/>
        </p:nvSpPr>
        <p:spPr>
          <a:xfrm>
            <a:off x="4257699" y="3453344"/>
            <a:ext cx="3669209" cy="828675"/>
          </a:xfrm>
          <a:prstGeom prst="rect">
            <a:avLst/>
          </a:prstGeom>
        </p:spPr>
        <p:txBody>
          <a:bodyPr lIns="0" tIns="0" rIns="0" bIns="0" rtlCol="0" anchor="t">
            <a:spAutoFit/>
          </a:bodyPr>
          <a:lstStyle/>
          <a:p>
            <a:pPr marL="0" lvl="0" indent="0" algn="l">
              <a:lnSpc>
                <a:spcPts val="7500"/>
              </a:lnSpc>
            </a:pPr>
            <a:r>
              <a:rPr lang="en-US" sz="3000" b="1" dirty="0" err="1">
                <a:solidFill>
                  <a:srgbClr val="000000"/>
                </a:solidFill>
                <a:latin typeface="Inter Bold"/>
                <a:ea typeface="Inter Bold"/>
                <a:cs typeface="Inter Bold"/>
                <a:sym typeface="Inter Bold"/>
              </a:rPr>
              <a:t>Rsync</a:t>
            </a:r>
            <a:r>
              <a:rPr lang="en-US" sz="3000" b="1" dirty="0">
                <a:solidFill>
                  <a:srgbClr val="000000"/>
                </a:solidFill>
                <a:latin typeface="Inter Bold"/>
                <a:ea typeface="Inter Bold"/>
                <a:cs typeface="Inter Bold"/>
                <a:sym typeface="Inter Bold"/>
              </a:rPr>
              <a:t>, tar, dd</a:t>
            </a:r>
          </a:p>
        </p:txBody>
      </p:sp>
      <p:sp>
        <p:nvSpPr>
          <p:cNvPr id="6" name="TextBox 6"/>
          <p:cNvSpPr txBox="1"/>
          <p:nvPr/>
        </p:nvSpPr>
        <p:spPr>
          <a:xfrm>
            <a:off x="1701185" y="2491745"/>
            <a:ext cx="406450"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3453344"/>
            <a:ext cx="468734"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02</a:t>
            </a:r>
          </a:p>
        </p:txBody>
      </p:sp>
      <p:sp>
        <p:nvSpPr>
          <p:cNvPr id="8" name="AutoShape 8"/>
          <p:cNvSpPr/>
          <p:nvPr/>
        </p:nvSpPr>
        <p:spPr>
          <a:xfrm flipV="1">
            <a:off x="1485744" y="357262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45342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0" name="AutoShape 10"/>
          <p:cNvSpPr/>
          <p:nvPr/>
        </p:nvSpPr>
        <p:spPr>
          <a:xfrm flipV="1">
            <a:off x="1485744" y="54958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3" name="TextBox 13"/>
          <p:cNvSpPr txBox="1"/>
          <p:nvPr/>
        </p:nvSpPr>
        <p:spPr>
          <a:xfrm>
            <a:off x="1701184" y="4414944"/>
            <a:ext cx="1499215" cy="828675"/>
          </a:xfrm>
          <a:prstGeom prst="rect">
            <a:avLst/>
          </a:prstGeom>
        </p:spPr>
        <p:txBody>
          <a:bodyPr wrap="square"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03</a:t>
            </a:r>
          </a:p>
        </p:txBody>
      </p:sp>
      <p:sp>
        <p:nvSpPr>
          <p:cNvPr id="16" name="TextBox 16"/>
          <p:cNvSpPr txBox="1"/>
          <p:nvPr/>
        </p:nvSpPr>
        <p:spPr>
          <a:xfrm>
            <a:off x="4257699" y="4414944"/>
            <a:ext cx="2896493" cy="828675"/>
          </a:xfrm>
          <a:prstGeom prst="rect">
            <a:avLst/>
          </a:prstGeom>
        </p:spPr>
        <p:txBody>
          <a:bodyPr lIns="0" tIns="0" rIns="0" bIns="0" rtlCol="0" anchor="t">
            <a:spAutoFit/>
          </a:bodyPr>
          <a:lstStyle/>
          <a:p>
            <a:pPr marL="0" lvl="0" indent="0" algn="l">
              <a:lnSpc>
                <a:spcPts val="7500"/>
              </a:lnSpc>
            </a:pPr>
            <a:r>
              <a:rPr lang="en-US" sz="3000" b="1" dirty="0">
                <a:solidFill>
                  <a:srgbClr val="000000"/>
                </a:solidFill>
                <a:latin typeface="Inter Bold"/>
                <a:ea typeface="Inter Bold"/>
                <a:cs typeface="Inter Bold"/>
                <a:sym typeface="Inter Bold"/>
              </a:rPr>
              <a:t>VMware</a:t>
            </a:r>
          </a:p>
        </p:txBody>
      </p:sp>
      <p:sp>
        <p:nvSpPr>
          <p:cNvPr id="19" name="TextBox 19"/>
          <p:cNvSpPr txBox="1"/>
          <p:nvPr/>
        </p:nvSpPr>
        <p:spPr>
          <a:xfrm>
            <a:off x="10107482" y="4405419"/>
            <a:ext cx="51325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개발 및 테스트 환경</a:t>
            </a:r>
            <a:endParaRPr lang="en-US" sz="3000" dirty="0">
              <a:solidFill>
                <a:srgbClr val="000000"/>
              </a:solidFill>
              <a:latin typeface="Source Han Sans KR"/>
              <a:ea typeface="Source Han Sans KR"/>
              <a:cs typeface="Source Han Sans KR"/>
              <a:sym typeface="Source Han Sans KR"/>
            </a:endParaRPr>
          </a:p>
        </p:txBody>
      </p:sp>
      <p:sp>
        <p:nvSpPr>
          <p:cNvPr id="22" name="TextBox 2">
            <a:extLst>
              <a:ext uri="{FF2B5EF4-FFF2-40B4-BE49-F238E27FC236}">
                <a16:creationId xmlns:a16="http://schemas.microsoft.com/office/drawing/2014/main" id="{5B85998A-09E1-7A8A-1A01-0306C512D099}"/>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a:solidFill>
                  <a:srgbClr val="000000"/>
                </a:solidFill>
                <a:latin typeface="Inter Bold"/>
                <a:ea typeface="Inter Bold"/>
                <a:cs typeface="Inter Bold"/>
                <a:sym typeface="Inter Bold"/>
              </a:rPr>
              <a:t>기술 스택</a:t>
            </a:r>
            <a:endParaRPr lang="en-US" sz="3000" b="1" u="none" strike="noStrike" dirty="0">
              <a:solidFill>
                <a:srgbClr val="000000"/>
              </a:solidFill>
              <a:latin typeface="Inter Bold"/>
              <a:ea typeface="Inter Bold"/>
              <a:cs typeface="Inter Bold"/>
              <a:sym typeface="Inte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9943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71550"/>
            <a:ext cx="3776067"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개발 환경 설정</a:t>
            </a:r>
            <a:endParaRPr lang="en-US" sz="3000" b="1" u="none" strike="noStrike" dirty="0">
              <a:solidFill>
                <a:srgbClr val="000000"/>
              </a:solidFill>
              <a:latin typeface="Inter Bold"/>
              <a:ea typeface="Inter Bold"/>
              <a:cs typeface="Inter Bold"/>
              <a:sym typeface="Inter Bold"/>
            </a:endParaRPr>
          </a:p>
        </p:txBody>
      </p:sp>
      <p:sp>
        <p:nvSpPr>
          <p:cNvPr id="8" name="TextBox 8"/>
          <p:cNvSpPr txBox="1"/>
          <p:nvPr/>
        </p:nvSpPr>
        <p:spPr>
          <a:xfrm>
            <a:off x="2284886" y="4710340"/>
            <a:ext cx="3407122" cy="300339"/>
          </a:xfrm>
          <a:prstGeom prst="rect">
            <a:avLst/>
          </a:prstGeom>
        </p:spPr>
        <p:txBody>
          <a:bodyPr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mkdir</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linux_optimize</a:t>
            </a:r>
            <a:endParaRPr lang="en-US" sz="1800" dirty="0">
              <a:solidFill>
                <a:srgbClr val="000000"/>
              </a:solidFill>
              <a:latin typeface="Source Han Sans KR"/>
              <a:ea typeface="Source Han Sans KR"/>
              <a:cs typeface="Source Han Sans KR"/>
              <a:sym typeface="Source Han Sans KR"/>
            </a:endParaRPr>
          </a:p>
        </p:txBody>
      </p:sp>
      <p:sp>
        <p:nvSpPr>
          <p:cNvPr id="9" name="TextBox 9"/>
          <p:cNvSpPr txBox="1"/>
          <p:nvPr/>
        </p:nvSpPr>
        <p:spPr>
          <a:xfrm>
            <a:off x="2284886" y="4206667"/>
            <a:ext cx="3407122"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프로젝트 디렉터리 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57776" y="4710340"/>
            <a:ext cx="3553420" cy="620939"/>
          </a:xfrm>
          <a:prstGeom prst="rect">
            <a:avLst/>
          </a:prstGeom>
        </p:spPr>
        <p:txBody>
          <a:bodyPr lIns="0" tIns="0" rIns="0" bIns="0" rtlCol="0" anchor="t">
            <a:spAutoFit/>
          </a:bodyPr>
          <a:lstStyle/>
          <a:p>
            <a:pPr algn="l">
              <a:lnSpc>
                <a:spcPts val="2520"/>
              </a:lnSpc>
            </a:pPr>
            <a:r>
              <a:rPr lang="fr-FR" sz="1800" dirty="0">
                <a:solidFill>
                  <a:srgbClr val="000000"/>
                </a:solidFill>
                <a:latin typeface="Source Han Sans KR"/>
                <a:ea typeface="Source Han Sans KR"/>
                <a:cs typeface="Source Han Sans KR"/>
                <a:sym typeface="Source Han Sans KR"/>
              </a:rPr>
              <a:t>python3 -m venv venv   	#</a:t>
            </a:r>
            <a:r>
              <a:rPr lang="ko-KR" altLang="en-US" sz="1800" dirty="0">
                <a:solidFill>
                  <a:srgbClr val="000000"/>
                </a:solidFill>
                <a:latin typeface="Source Han Sans KR"/>
                <a:ea typeface="Source Han Sans KR"/>
                <a:cs typeface="Source Han Sans KR"/>
                <a:sym typeface="Source Han Sans KR"/>
              </a:rPr>
              <a:t>생성</a:t>
            </a:r>
            <a:endParaRPr lang="fr-FR" sz="1800" dirty="0">
              <a:solidFill>
                <a:srgbClr val="000000"/>
              </a:solidFill>
              <a:latin typeface="Source Han Sans KR"/>
              <a:ea typeface="Source Han Sans KR"/>
              <a:cs typeface="Source Han Sans KR"/>
              <a:sym typeface="Source Han Sans KR"/>
            </a:endParaRPr>
          </a:p>
          <a:p>
            <a:pPr algn="l">
              <a:lnSpc>
                <a:spcPts val="2520"/>
              </a:lnSpc>
            </a:pPr>
            <a:r>
              <a:rPr lang="fr-FR" sz="1800" dirty="0">
                <a:solidFill>
                  <a:srgbClr val="000000"/>
                </a:solidFill>
                <a:latin typeface="Source Han Sans KR"/>
                <a:ea typeface="Source Han Sans KR"/>
                <a:cs typeface="Source Han Sans KR"/>
                <a:sym typeface="Source Han Sans KR"/>
              </a:rPr>
              <a:t>source venv/bin/activate	#</a:t>
            </a:r>
            <a:r>
              <a:rPr lang="ko-KR" altLang="en-US" sz="1800" dirty="0">
                <a:solidFill>
                  <a:srgbClr val="000000"/>
                </a:solidFill>
                <a:latin typeface="Source Han Sans KR"/>
                <a:ea typeface="Source Han Sans KR"/>
                <a:cs typeface="Source Han Sans KR"/>
                <a:sym typeface="Source Han Sans KR"/>
              </a:rPr>
              <a:t>활성화</a:t>
            </a:r>
            <a:endParaRPr lang="fr-FR" sz="1800" dirty="0">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10157776" y="4206667"/>
            <a:ext cx="3196754"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가상환경</a:t>
            </a:r>
            <a:r>
              <a:rPr lang="en-US" altLang="ko-KR" sz="1800" b="1" dirty="0">
                <a:solidFill>
                  <a:srgbClr val="000000"/>
                </a:solidFill>
                <a:latin typeface="Source Han Sans KR Bold"/>
                <a:ea typeface="Source Han Sans KR Bold"/>
                <a:cs typeface="Source Han Sans KR Bold"/>
                <a:sym typeface="Source Han Sans KR Bold"/>
              </a:rPr>
              <a:t>(</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12"/>
          <p:cNvSpPr txBox="1"/>
          <p:nvPr/>
        </p:nvSpPr>
        <p:spPr>
          <a:xfrm>
            <a:off x="2284886" y="7881820"/>
            <a:ext cx="3811114" cy="3003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Sudo apt install python3.10-venv</a:t>
            </a:r>
          </a:p>
        </p:txBody>
      </p:sp>
      <p:sp>
        <p:nvSpPr>
          <p:cNvPr id="13" name="TextBox 13"/>
          <p:cNvSpPr txBox="1"/>
          <p:nvPr/>
        </p:nvSpPr>
        <p:spPr>
          <a:xfrm>
            <a:off x="2284886" y="7378146"/>
            <a:ext cx="2811838"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Python</a:t>
            </a: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3.10 </a:t>
            </a:r>
            <a:r>
              <a:rPr lang="ko-KR" altLang="en-US" sz="1800" b="1" dirty="0">
                <a:solidFill>
                  <a:srgbClr val="000000"/>
                </a:solidFill>
                <a:latin typeface="Source Han Sans KR Bold"/>
                <a:ea typeface="Source Han Sans KR Bold"/>
                <a:cs typeface="Source Han Sans KR Bold"/>
                <a:sym typeface="Source Han Sans KR Bold"/>
              </a:rPr>
              <a:t>버전 설치</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4" name="TextBox 14"/>
          <p:cNvSpPr txBox="1"/>
          <p:nvPr/>
        </p:nvSpPr>
        <p:spPr>
          <a:xfrm>
            <a:off x="10157776" y="7881820"/>
            <a:ext cx="6758624" cy="1903342"/>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pip install click </a:t>
            </a:r>
            <a:r>
              <a:rPr lang="en-US" sz="1800" dirty="0" err="1">
                <a:solidFill>
                  <a:srgbClr val="000000"/>
                </a:solidFill>
                <a:latin typeface="Source Han Sans KR"/>
                <a:ea typeface="Source Han Sans KR"/>
                <a:cs typeface="Source Han Sans KR"/>
                <a:sym typeface="Source Han Sans KR"/>
              </a:rPr>
              <a:t>jsonschema</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psutil</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#pip</a:t>
            </a:r>
            <a:r>
              <a:rPr lang="ko-KR" altLang="en-US" sz="1800" dirty="0">
                <a:solidFill>
                  <a:srgbClr val="000000"/>
                </a:solidFill>
                <a:latin typeface="Source Han Sans KR"/>
                <a:ea typeface="Source Han Sans KR"/>
                <a:cs typeface="Source Han Sans KR"/>
                <a:sym typeface="Source Han Sans KR"/>
              </a:rPr>
              <a:t>가 없을 시 </a:t>
            </a:r>
            <a:r>
              <a:rPr lang="en-US" altLang="ko-KR" sz="1800" dirty="0" err="1">
                <a:solidFill>
                  <a:srgbClr val="000000"/>
                </a:solidFill>
                <a:latin typeface="Source Han Sans KR"/>
                <a:ea typeface="Source Han Sans KR"/>
                <a:cs typeface="Source Han Sans KR"/>
                <a:sym typeface="Source Han Sans KR"/>
              </a:rPr>
              <a:t>sudo</a:t>
            </a:r>
            <a:r>
              <a:rPr lang="en-US" altLang="ko-KR" sz="1800" dirty="0">
                <a:solidFill>
                  <a:srgbClr val="000000"/>
                </a:solidFill>
                <a:latin typeface="Source Han Sans KR"/>
                <a:ea typeface="Source Han Sans KR"/>
                <a:cs typeface="Source Han Sans KR"/>
                <a:sym typeface="Source Han Sans KR"/>
              </a:rPr>
              <a:t> apt install python3-pip</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altLang="ko-KR" dirty="0">
                <a:solidFill>
                  <a:srgbClr val="000000"/>
                </a:solidFill>
                <a:latin typeface="Source Han Sans KR"/>
                <a:ea typeface="Source Han Sans KR"/>
                <a:cs typeface="Source Han Sans KR"/>
                <a:sym typeface="Source Han Sans KR"/>
              </a:rPr>
              <a:t>click → CLI(Command Line Interface) </a:t>
            </a:r>
            <a:r>
              <a:rPr lang="ko-KR" altLang="en-US" dirty="0">
                <a:solidFill>
                  <a:srgbClr val="000000"/>
                </a:solidFill>
                <a:latin typeface="Source Han Sans KR"/>
                <a:ea typeface="Source Han Sans KR"/>
                <a:cs typeface="Source Han Sans KR"/>
                <a:sym typeface="Source Han Sans KR"/>
              </a:rPr>
              <a:t>개발을 편리하게 지원</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jsonschema</a:t>
            </a:r>
            <a:r>
              <a:rPr lang="en-US" altLang="ko-KR" dirty="0">
                <a:solidFill>
                  <a:srgbClr val="000000"/>
                </a:solidFill>
                <a:latin typeface="Source Han Sans KR"/>
                <a:ea typeface="Source Han Sans KR"/>
                <a:cs typeface="Source Han Sans KR"/>
                <a:sym typeface="Source Han Sans KR"/>
              </a:rPr>
              <a:t> → JSON </a:t>
            </a:r>
            <a:r>
              <a:rPr lang="ko-KR" altLang="en-US" dirty="0">
                <a:solidFill>
                  <a:srgbClr val="000000"/>
                </a:solidFill>
                <a:latin typeface="Source Han Sans KR"/>
                <a:ea typeface="Source Han Sans KR"/>
                <a:cs typeface="Source Han Sans KR"/>
                <a:sym typeface="Source Han Sans KR"/>
              </a:rPr>
              <a:t>설정 파일의 유효성 검사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psutil</a:t>
            </a:r>
            <a:r>
              <a:rPr lang="en-US" altLang="ko-KR" dirty="0">
                <a:solidFill>
                  <a:srgbClr val="000000"/>
                </a:solidFill>
                <a:latin typeface="Source Han Sans KR"/>
                <a:ea typeface="Source Han Sans KR"/>
                <a:cs typeface="Source Han Sans KR"/>
                <a:sym typeface="Source Han Sans KR"/>
              </a:rPr>
              <a:t> → </a:t>
            </a:r>
            <a:r>
              <a:rPr lang="ko-KR" altLang="en-US" dirty="0">
                <a:solidFill>
                  <a:srgbClr val="000000"/>
                </a:solidFill>
                <a:latin typeface="Source Han Sans KR"/>
                <a:ea typeface="Source Han Sans KR"/>
                <a:cs typeface="Source Han Sans KR"/>
                <a:sym typeface="Source Han Sans KR"/>
              </a:rPr>
              <a:t>시스템 정보 및 프로세스 관리에 유용</a:t>
            </a:r>
            <a:endParaRPr lang="en-US"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p:txBody>
      </p:sp>
      <p:sp>
        <p:nvSpPr>
          <p:cNvPr id="15" name="TextBox 15"/>
          <p:cNvSpPr txBox="1"/>
          <p:nvPr/>
        </p:nvSpPr>
        <p:spPr>
          <a:xfrm>
            <a:off x="10157776" y="7378146"/>
            <a:ext cx="2549640" cy="300339"/>
          </a:xfrm>
          <a:prstGeom prst="rect">
            <a:avLst/>
          </a:prstGeom>
        </p:spPr>
        <p:txBody>
          <a:bodyPr wrap="square" lIns="0" tIns="0" rIns="0" bIns="0" rtlCol="0" anchor="t">
            <a:spAutoFit/>
          </a:bodyPr>
          <a:lstStyle/>
          <a:p>
            <a:pPr algn="l">
              <a:lnSpc>
                <a:spcPts val="2520"/>
              </a:lnSpc>
            </a:pPr>
            <a:r>
              <a:rPr lang="en-US" b="1">
                <a:solidFill>
                  <a:srgbClr val="000000"/>
                </a:solidFill>
                <a:latin typeface="Source Han Sans KR Bold"/>
                <a:ea typeface="Source Han Sans KR Bold"/>
                <a:cs typeface="Source Han Sans KR Bold"/>
                <a:sym typeface="Source Han Sans KR Bold"/>
              </a:rPr>
              <a:t>Python </a:t>
            </a:r>
            <a:r>
              <a:rPr lang="ko-KR" altLang="en-US" b="1" dirty="0">
                <a:solidFill>
                  <a:srgbClr val="000000"/>
                </a:solidFill>
                <a:latin typeface="Source Han Sans KR Bold"/>
                <a:ea typeface="Source Han Sans KR Bold"/>
                <a:cs typeface="Source Han Sans KR Bold"/>
                <a:sym typeface="Source Han Sans KR Bold"/>
              </a:rPr>
              <a:t>패키지 설치</a:t>
            </a:r>
            <a:endParaRPr lang="en-US" sz="1800" b="1" dirty="0">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1332</TotalTime>
  <Words>3805</Words>
  <Application>Microsoft Office PowerPoint</Application>
  <PresentationFormat>사용자 지정</PresentationFormat>
  <Paragraphs>522</Paragraphs>
  <Slides>30</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30</vt:i4>
      </vt:variant>
    </vt:vector>
  </HeadingPairs>
  <TitlesOfParts>
    <vt:vector size="40" baseType="lpstr">
      <vt:lpstr>Source Han Sans KR</vt:lpstr>
      <vt:lpstr>Source Han Sans KR Bold</vt:lpstr>
      <vt:lpstr>Arial</vt:lpstr>
      <vt:lpstr>Inter</vt:lpstr>
      <vt:lpstr>Inter Bold</vt:lpstr>
      <vt:lpstr>Calibri</vt:lpstr>
      <vt:lpstr>Source Han Sans KR Medium</vt:lpstr>
      <vt:lpstr>Inter Light</vt:lpstr>
      <vt:lpstr>Inter Semi-Bold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cp:lastModifiedBy>케 지</cp:lastModifiedBy>
  <cp:revision>43</cp:revision>
  <dcterms:created xsi:type="dcterms:W3CDTF">2006-08-16T00:00:00Z</dcterms:created>
  <dcterms:modified xsi:type="dcterms:W3CDTF">2025-03-30T19:23:02Z</dcterms:modified>
  <dc:identifier>DAGis_g1UzM</dc:identifier>
</cp:coreProperties>
</file>